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activeX/activeX2.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62" r:id="rId3"/>
    <p:sldId id="266" r:id="rId4"/>
    <p:sldId id="267" r:id="rId5"/>
    <p:sldId id="268" r:id="rId6"/>
    <p:sldId id="269" r:id="rId7"/>
    <p:sldId id="270" r:id="rId8"/>
    <p:sldId id="271" r:id="rId9"/>
    <p:sldId id="272" r:id="rId10"/>
    <p:sldId id="261" r:id="rId11"/>
    <p:sldId id="280" r:id="rId12"/>
    <p:sldId id="281" r:id="rId13"/>
    <p:sldId id="285" r:id="rId14"/>
    <p:sldId id="290" r:id="rId15"/>
    <p:sldId id="283" r:id="rId16"/>
    <p:sldId id="286" r:id="rId17"/>
    <p:sldId id="264" r:id="rId18"/>
    <p:sldId id="287" r:id="rId19"/>
    <p:sldId id="284" r:id="rId20"/>
    <p:sldId id="288" r:id="rId21"/>
    <p:sldId id="257" r:id="rId22"/>
    <p:sldId id="289" r:id="rId23"/>
    <p:sldId id="263" r:id="rId24"/>
    <p:sldId id="260" r:id="rId25"/>
    <p:sldId id="265" r:id="rId26"/>
    <p:sldId id="258" r:id="rId27"/>
    <p:sldId id="273" r:id="rId28"/>
    <p:sldId id="274" r:id="rId29"/>
    <p:sldId id="275" r:id="rId30"/>
    <p:sldId id="259" r:id="rId31"/>
    <p:sldId id="276" r:id="rId32"/>
    <p:sldId id="277" r:id="rId33"/>
    <p:sldId id="278" r:id="rId34"/>
    <p:sldId id="27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13" autoAdjust="0"/>
    <p:restoredTop sz="94660"/>
  </p:normalViewPr>
  <p:slideViewPr>
    <p:cSldViewPr>
      <p:cViewPr>
        <p:scale>
          <a:sx n="95" d="100"/>
          <a:sy n="95" d="100"/>
        </p:scale>
        <p:origin x="-540"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activeX/activeX1.xml><?xml version="1.0" encoding="utf-8"?>
<ax:ocx xmlns:ax="http://schemas.microsoft.com/office/2006/activeX" xmlns:r="http://schemas.openxmlformats.org/officeDocument/2006/relationships" ax:classid="{D27CDB6E-AE6D-11CF-96B8-444553540000}" ax:persistence="persistPropertyBag">
  <ax:ocxPr ax:name="_cx" ax:value="8467"/>
  <ax:ocxPr ax:name="_cy" ax:value="7832"/>
  <ax:ocxPr ax:name="FlashVars" ax:value=""/>
  <ax:ocxPr ax:name="Movie" ax:value="http://www.youtube.com/v/wqoD0Bdggto&amp;feature=related"/>
  <ax:ocxPr ax:name="Src" ax:value="http://www.youtube.com/v/wqoD0Bdggto&amp;feature=related"/>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activeX/activeX2.xml><?xml version="1.0" encoding="utf-8"?>
<ax:ocx xmlns:ax="http://schemas.microsoft.com/office/2006/activeX" xmlns:r="http://schemas.openxmlformats.org/officeDocument/2006/relationships" ax:classid="{D27CDB6E-AE6D-11CF-96B8-444553540000}" ax:persistence="persistPropertyBag">
  <ax:ocxPr ax:name="_cx" ax:value="8467"/>
  <ax:ocxPr ax:name="_cy" ax:value="7832"/>
  <ax:ocxPr ax:name="FlashVars" ax:value=""/>
  <ax:ocxPr ax:name="Movie" ax:value="http://www.youtube.com/v/bcgZkLd_KtE"/>
  <ax:ocxPr ax:name="Src" ax:value="http://www.youtube.com/v/bcgZkLd_KtE"/>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86AEEE-B2F4-43E8-8EF2-08AF33A65BA9}" type="datetimeFigureOut">
              <a:rPr lang="en-US" smtClean="0"/>
              <a:pPr/>
              <a:t>3/4/2011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75F5EE4-0FB0-4EFD-BF10-1FB7A7CA5701}"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B8C43-1BB8-4C04-9D7F-D9DAF8655BA1}" type="datetimeFigureOut">
              <a:rPr lang="en-US" smtClean="0"/>
              <a:pPr/>
              <a:t>3/4/2011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56C4AC-197A-4A54-A106-0B68F5386185}"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F56C4AC-197A-4A54-A106-0B68F5386185}" type="slidenum">
              <a:rPr lang="en-GB" smtClean="0"/>
              <a:pPr/>
              <a:t>31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png"/><Relationship Id="rId7" Type="http://schemas.openxmlformats.org/officeDocument/2006/relationships/image" Target="../media/image5.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gif"/><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wmf"/><Relationship Id="rId9" Type="http://schemas.openxmlformats.org/officeDocument/2006/relationships/slide" Target="slide14.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7.gif"/><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7.gif"/><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3.xm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3.xm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3.xm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6.xml"/></Relationships>
</file>

<file path=ppt/slides/_rels/slide9.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3.xm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13.gif"/><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13.xml"/></Relationships>
</file>

<file path=ppt/slides/_rels/slide1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13.gif"/><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image" Target="../media/image14.gif"/><Relationship Id="rId4" Type="http://schemas.openxmlformats.org/officeDocument/2006/relationships/slide" Target="slide14.xml"/></Relationships>
</file>

<file path=ppt/slides/_rels/slide12.xml.rels><?xml version="1.0" encoding="UTF-8" standalone="yes"?>
<Relationships xmlns="http://schemas.openxmlformats.org/package/2006/relationships"><Relationship Id="rId3" Type="http://schemas.openxmlformats.org/officeDocument/2006/relationships/control" Target="../activeX/activeX2.xml"/><Relationship Id="rId7" Type="http://schemas.openxmlformats.org/officeDocument/2006/relationships/slide" Target="slide1.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slide" Target="slide13.xml"/><Relationship Id="rId5" Type="http://schemas.openxmlformats.org/officeDocument/2006/relationships/image" Target="../media/image13.gif"/><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slide" Target="slide14.xml"/><Relationship Id="rId1" Type="http://schemas.openxmlformats.org/officeDocument/2006/relationships/slideLayout" Target="../slideLayouts/slideLayout2.xml"/><Relationship Id="rId4" Type="http://schemas.openxmlformats.org/officeDocument/2006/relationships/slide" Target="slide11.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2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slide" Target="slide30.xml"/></Relationships>
</file>

<file path=ppt/slides/_rels/slide1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slide" Target="slide31.xml"/><Relationship Id="rId4" Type="http://schemas.openxmlformats.org/officeDocument/2006/relationships/slide" Target="slide32.xml"/></Relationships>
</file>

<file path=ppt/slides/_rels/slide1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2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3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3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slide" Target="slide1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slide" Target="slide19.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slide" Target="slide2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slide" Target="slide23.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slide" Target="slide1.xml"/></Relationships>
</file>

<file path=ppt/slides/_rels/slide30.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audio" Target="../media/audio3.wav"/><Relationship Id="rId5" Type="http://schemas.openxmlformats.org/officeDocument/2006/relationships/image" Target="../media/image18.png"/><Relationship Id="rId4" Type="http://schemas.openxmlformats.org/officeDocument/2006/relationships/slide" Target="slide17.xml"/></Relationships>
</file>

<file path=ppt/slides/_rels/slide32.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00200" y="381000"/>
            <a:ext cx="5943600" cy="1981200"/>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Keeping fit and Eating Healthily</a:t>
            </a:r>
            <a:endParaRPr lang="en-GB" sz="6000" dirty="0">
              <a:solidFill>
                <a:srgbClr val="FF0000"/>
              </a:solidFill>
              <a:latin typeface="Adobe Heiti Std R" pitchFamily="34" charset="-128"/>
              <a:ea typeface="Adobe Heiti Std R" pitchFamily="34" charset="-128"/>
            </a:endParaRPr>
          </a:p>
        </p:txBody>
      </p:sp>
      <p:sp>
        <p:nvSpPr>
          <p:cNvPr id="6" name="Oval 5"/>
          <p:cNvSpPr/>
          <p:nvPr/>
        </p:nvSpPr>
        <p:spPr>
          <a:xfrm>
            <a:off x="5334000" y="3352800"/>
            <a:ext cx="2362200" cy="2819400"/>
          </a:xfrm>
          <a:prstGeom prst="ellipse">
            <a:avLst/>
          </a:prstGeom>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7" name="Picture 13"/>
          <p:cNvPicPr>
            <a:picLocks noChangeAspect="1" noChangeArrowheads="1"/>
          </p:cNvPicPr>
          <p:nvPr/>
        </p:nvPicPr>
        <p:blipFill>
          <a:blip r:embed="rId2" cstate="print"/>
          <a:srcRect/>
          <a:stretch>
            <a:fillRect/>
          </a:stretch>
        </p:blipFill>
        <p:spPr bwMode="auto">
          <a:xfrm rot="818081">
            <a:off x="2615763" y="5903029"/>
            <a:ext cx="1041400" cy="774700"/>
          </a:xfrm>
          <a:prstGeom prst="rect">
            <a:avLst/>
          </a:prstGeom>
          <a:noFill/>
          <a:ln w="9525">
            <a:noFill/>
            <a:miter lim="800000"/>
            <a:headEnd/>
            <a:tailEnd/>
          </a:ln>
          <a:effectLst/>
        </p:spPr>
      </p:pic>
      <p:pic>
        <p:nvPicPr>
          <p:cNvPr id="8" name="Picture 14"/>
          <p:cNvPicPr>
            <a:picLocks noChangeAspect="1" noChangeArrowheads="1"/>
          </p:cNvPicPr>
          <p:nvPr/>
        </p:nvPicPr>
        <p:blipFill>
          <a:blip r:embed="rId3" cstate="print"/>
          <a:srcRect/>
          <a:stretch>
            <a:fillRect/>
          </a:stretch>
        </p:blipFill>
        <p:spPr bwMode="auto">
          <a:xfrm rot="411456">
            <a:off x="1405462" y="2896939"/>
            <a:ext cx="1358900" cy="1003300"/>
          </a:xfrm>
          <a:prstGeom prst="rect">
            <a:avLst/>
          </a:prstGeom>
          <a:noFill/>
          <a:ln w="9525">
            <a:noFill/>
            <a:miter lim="800000"/>
            <a:headEnd/>
            <a:tailEnd/>
          </a:ln>
          <a:effectLst/>
        </p:spPr>
      </p:pic>
      <p:pic>
        <p:nvPicPr>
          <p:cNvPr id="9" name="Picture 16"/>
          <p:cNvPicPr>
            <a:picLocks noChangeAspect="1" noChangeArrowheads="1"/>
          </p:cNvPicPr>
          <p:nvPr/>
        </p:nvPicPr>
        <p:blipFill>
          <a:blip r:embed="rId4" cstate="print"/>
          <a:srcRect/>
          <a:stretch>
            <a:fillRect/>
          </a:stretch>
        </p:blipFill>
        <p:spPr bwMode="auto">
          <a:xfrm>
            <a:off x="5041900" y="2971800"/>
            <a:ext cx="1511300" cy="990600"/>
          </a:xfrm>
          <a:prstGeom prst="rect">
            <a:avLst/>
          </a:prstGeom>
          <a:noFill/>
          <a:ln w="9525">
            <a:noFill/>
            <a:miter lim="800000"/>
            <a:headEnd/>
            <a:tailEnd/>
          </a:ln>
          <a:effectLst/>
        </p:spPr>
      </p:pic>
      <p:pic>
        <p:nvPicPr>
          <p:cNvPr id="10" name="Picture 17"/>
          <p:cNvPicPr>
            <a:picLocks noChangeAspect="1" noChangeArrowheads="1"/>
          </p:cNvPicPr>
          <p:nvPr/>
        </p:nvPicPr>
        <p:blipFill>
          <a:blip r:embed="rId5" cstate="print"/>
          <a:srcRect/>
          <a:stretch>
            <a:fillRect/>
          </a:stretch>
        </p:blipFill>
        <p:spPr bwMode="auto">
          <a:xfrm rot="20502818">
            <a:off x="6923041" y="6015536"/>
            <a:ext cx="495300" cy="393700"/>
          </a:xfrm>
          <a:prstGeom prst="rect">
            <a:avLst/>
          </a:prstGeom>
          <a:noFill/>
          <a:ln w="9525">
            <a:noFill/>
            <a:miter lim="800000"/>
            <a:headEnd/>
            <a:tailEnd/>
          </a:ln>
          <a:effectLst/>
        </p:spPr>
      </p:pic>
      <p:grpSp>
        <p:nvGrpSpPr>
          <p:cNvPr id="11" name="Group 10"/>
          <p:cNvGrpSpPr/>
          <p:nvPr/>
        </p:nvGrpSpPr>
        <p:grpSpPr>
          <a:xfrm>
            <a:off x="1524000" y="3352800"/>
            <a:ext cx="2362200" cy="2819400"/>
            <a:chOff x="1524000" y="3352800"/>
            <a:chExt cx="2362200" cy="2819400"/>
          </a:xfrm>
        </p:grpSpPr>
        <p:sp>
          <p:nvSpPr>
            <p:cNvPr id="4" name="Oval 3"/>
            <p:cNvSpPr/>
            <p:nvPr/>
          </p:nvSpPr>
          <p:spPr>
            <a:xfrm>
              <a:off x="1524000" y="3352800"/>
              <a:ext cx="2362200" cy="2819400"/>
            </a:xfrm>
            <a:prstGeom prst="ellipse">
              <a:avLst/>
            </a:prstGeom>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pic>
          <p:nvPicPr>
            <p:cNvPr id="13" name="Picture 12" descr="Cherries4.gif">
              <a:hlinkClick r:id="rId6" action="ppaction://hlinksldjump"/>
            </p:cNvPr>
            <p:cNvPicPr>
              <a:picLocks noChangeAspect="1"/>
            </p:cNvPicPr>
            <p:nvPr/>
          </p:nvPicPr>
          <p:blipFill>
            <a:blip r:embed="rId7" cstate="print"/>
            <a:stretch>
              <a:fillRect/>
            </a:stretch>
          </p:blipFill>
          <p:spPr>
            <a:xfrm>
              <a:off x="1828800" y="3810000"/>
              <a:ext cx="1676400" cy="1676400"/>
            </a:xfrm>
            <a:prstGeom prst="rect">
              <a:avLst/>
            </a:prstGeom>
          </p:spPr>
        </p:pic>
      </p:grpSp>
      <p:pic>
        <p:nvPicPr>
          <p:cNvPr id="12289" name="Picture 1" descr="Dumbbell">
            <a:hlinkClick r:id="rId8" action="ppaction://hlinksldjump"/>
          </p:cNvPr>
          <p:cNvPicPr>
            <a:picLocks noChangeAspect="1" noChangeArrowheads="1"/>
          </p:cNvPicPr>
          <p:nvPr/>
        </p:nvPicPr>
        <p:blipFill>
          <a:blip r:embed="rId9" cstate="print"/>
          <a:srcRect/>
          <a:stretch>
            <a:fillRect/>
          </a:stretch>
        </p:blipFill>
        <p:spPr bwMode="auto">
          <a:xfrm>
            <a:off x="5638800" y="4118658"/>
            <a:ext cx="1828800" cy="1215342"/>
          </a:xfrm>
          <a:prstGeom prst="rect">
            <a:avLst/>
          </a:prstGeom>
          <a:noFill/>
          <a:ln w="9525">
            <a:noFill/>
            <a:miter lim="800000"/>
            <a:headEnd/>
            <a:tailEnd/>
          </a:ln>
        </p:spPr>
      </p:pic>
    </p:spTree>
  </p:cSld>
  <p:clrMapOvr>
    <a:masterClrMapping/>
  </p:clrMapOvr>
  <p:transition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5" name="TextBox 4"/>
          <p:cNvSpPr txBox="1"/>
          <p:nvPr/>
        </p:nvSpPr>
        <p:spPr>
          <a:xfrm>
            <a:off x="19812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Eating Healthily</a:t>
            </a:r>
            <a:endParaRPr lang="en-GB" sz="6000" dirty="0">
              <a:solidFill>
                <a:srgbClr val="FF0000"/>
              </a:solidFill>
              <a:latin typeface="Adobe Heiti Std R" pitchFamily="34" charset="-128"/>
              <a:ea typeface="Adobe Heiti Std R" pitchFamily="34" charset="-128"/>
            </a:endParaRPr>
          </a:p>
        </p:txBody>
      </p:sp>
      <p:pic>
        <p:nvPicPr>
          <p:cNvPr id="1032"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9" name="TextBox 8">
            <a:hlinkClick r:id="rId3" action="ppaction://hlinksldjump"/>
          </p:cNvPr>
          <p:cNvSpPr txBox="1"/>
          <p:nvPr/>
        </p:nvSpPr>
        <p:spPr>
          <a:xfrm>
            <a:off x="1371600" y="6120825"/>
            <a:ext cx="33528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More on 5-a-day</a:t>
            </a:r>
            <a:endParaRPr lang="en-GB" sz="3200" dirty="0">
              <a:solidFill>
                <a:srgbClr val="FF0000"/>
              </a:solidFill>
              <a:latin typeface="Adobe Heiti Std R" pitchFamily="34" charset="-128"/>
              <a:ea typeface="Adobe Heiti Std R" pitchFamily="34" charset="-128"/>
            </a:endParaRPr>
          </a:p>
        </p:txBody>
      </p:sp>
      <p:sp>
        <p:nvSpPr>
          <p:cNvPr id="11" name="TextBox 10">
            <a:hlinkClick r:id="rId4" action="ppaction://hlinksldjump"/>
          </p:cNvPr>
          <p:cNvSpPr txBox="1"/>
          <p:nvPr/>
        </p:nvSpPr>
        <p:spPr>
          <a:xfrm>
            <a:off x="5334000" y="6120824"/>
            <a:ext cx="33528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What is my RDA?</a:t>
            </a:r>
            <a:endParaRPr lang="en-GB" sz="3200" dirty="0">
              <a:solidFill>
                <a:srgbClr val="FF0000"/>
              </a:solidFill>
              <a:latin typeface="Adobe Heiti Std R" pitchFamily="34" charset="-128"/>
              <a:ea typeface="Adobe Heiti Std R" pitchFamily="34" charset="-128"/>
            </a:endParaRPr>
          </a:p>
        </p:txBody>
      </p:sp>
      <p:sp>
        <p:nvSpPr>
          <p:cNvPr id="12" name="Action Button: Home 11">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ction Button: Help 12">
            <a:hlinkClick r:id="rId5"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5" name="TextBox 14"/>
          <p:cNvSpPr txBox="1"/>
          <p:nvPr/>
        </p:nvSpPr>
        <p:spPr>
          <a:xfrm>
            <a:off x="533400" y="1981200"/>
            <a:ext cx="8077200" cy="36009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solidFill>
                  <a:srgbClr val="FF0000"/>
                </a:solidFill>
              </a:rPr>
              <a:t>As a general guide to eating healthily, try to follow these suggestions:</a:t>
            </a:r>
            <a:br>
              <a:rPr lang="en-GB" dirty="0" smtClean="0">
                <a:solidFill>
                  <a:srgbClr val="FF0000"/>
                </a:solidFill>
              </a:rPr>
            </a:br>
            <a:endParaRPr lang="en-GB" sz="1600" dirty="0" smtClean="0">
              <a:solidFill>
                <a:srgbClr val="FF0000"/>
              </a:solidFill>
            </a:endParaRPr>
          </a:p>
          <a:p>
            <a:pPr lvl="0">
              <a:buFont typeface="Arial" pitchFamily="34" charset="0"/>
              <a:buChar char="•"/>
            </a:pPr>
            <a:r>
              <a:rPr lang="en-GB" sz="1600" dirty="0" smtClean="0">
                <a:solidFill>
                  <a:srgbClr val="FF0000"/>
                </a:solidFill>
              </a:rPr>
              <a:t>Eat lots of starchy foods such as potatoes, bread, rice or pasta;</a:t>
            </a:r>
          </a:p>
          <a:p>
            <a:pPr lvl="0">
              <a:buFont typeface="Arial" pitchFamily="34" charset="0"/>
              <a:buChar char="•"/>
            </a:pPr>
            <a:r>
              <a:rPr lang="en-GB" sz="1600" dirty="0" smtClean="0">
                <a:solidFill>
                  <a:srgbClr val="FF0000"/>
                </a:solidFill>
              </a:rPr>
              <a:t>Eat at least five portions of a variety of fruit and vegetables a day;</a:t>
            </a:r>
          </a:p>
          <a:p>
            <a:pPr lvl="0">
              <a:buFont typeface="Arial" pitchFamily="34" charset="0"/>
              <a:buChar char="•"/>
            </a:pPr>
            <a:r>
              <a:rPr lang="en-GB" sz="1600" dirty="0" smtClean="0">
                <a:solidFill>
                  <a:srgbClr val="FF0000"/>
                </a:solidFill>
              </a:rPr>
              <a:t>Try to eat oily fish like salmon or mackerel once a week;</a:t>
            </a:r>
          </a:p>
          <a:p>
            <a:pPr lvl="0">
              <a:buFont typeface="Arial" pitchFamily="34" charset="0"/>
              <a:buChar char="•"/>
            </a:pPr>
            <a:r>
              <a:rPr lang="en-GB" sz="1600" dirty="0" smtClean="0">
                <a:solidFill>
                  <a:srgbClr val="FF0000"/>
                </a:solidFill>
              </a:rPr>
              <a:t>Eat lower fat versions of dairy products such as milk, yogurt and cheese;</a:t>
            </a:r>
          </a:p>
          <a:p>
            <a:pPr lvl="0">
              <a:buFont typeface="Arial" pitchFamily="34" charset="0"/>
              <a:buChar char="•"/>
            </a:pPr>
            <a:r>
              <a:rPr lang="en-GB" sz="1600" dirty="0" smtClean="0">
                <a:solidFill>
                  <a:srgbClr val="FF0000"/>
                </a:solidFill>
              </a:rPr>
              <a:t>Cut down on fatty foods;</a:t>
            </a:r>
          </a:p>
          <a:p>
            <a:pPr lvl="0">
              <a:buFont typeface="Arial" pitchFamily="34" charset="0"/>
              <a:buChar char="•"/>
            </a:pPr>
            <a:r>
              <a:rPr lang="en-GB" sz="1600" dirty="0" smtClean="0">
                <a:solidFill>
                  <a:srgbClr val="FF0000"/>
                </a:solidFill>
              </a:rPr>
              <a:t>Eat moderate amounts of red meat;</a:t>
            </a:r>
          </a:p>
          <a:p>
            <a:pPr lvl="0">
              <a:buFont typeface="Arial" pitchFamily="34" charset="0"/>
              <a:buChar char="•"/>
            </a:pPr>
            <a:r>
              <a:rPr lang="en-GB" sz="1600" dirty="0" smtClean="0">
                <a:solidFill>
                  <a:srgbClr val="FF0000"/>
                </a:solidFill>
              </a:rPr>
              <a:t>Try to cut down on salty foods such as snacks, preserved meats, stock cubes and packet soups;</a:t>
            </a:r>
          </a:p>
          <a:p>
            <a:pPr lvl="0">
              <a:buFont typeface="Arial" pitchFamily="34" charset="0"/>
              <a:buChar char="•"/>
            </a:pPr>
            <a:r>
              <a:rPr lang="en-GB" sz="1600" dirty="0" smtClean="0">
                <a:solidFill>
                  <a:srgbClr val="FF0000"/>
                </a:solidFill>
              </a:rPr>
              <a:t>Try to keep sugary sweets, desserts and drinks to meal times only so they are less damaging to teeth;</a:t>
            </a:r>
            <a:br>
              <a:rPr lang="en-GB" sz="1600" dirty="0" smtClean="0">
                <a:solidFill>
                  <a:srgbClr val="FF0000"/>
                </a:solidFill>
              </a:rPr>
            </a:br>
            <a:r>
              <a:rPr lang="en-GB" sz="1600" dirty="0" smtClean="0">
                <a:solidFill>
                  <a:srgbClr val="FF0000"/>
                </a:solidFill>
              </a:rPr>
              <a:t/>
            </a:r>
            <a:br>
              <a:rPr lang="en-GB" sz="1600" dirty="0" smtClean="0">
                <a:solidFill>
                  <a:srgbClr val="FF0000"/>
                </a:solidFill>
              </a:rPr>
            </a:br>
            <a:r>
              <a:rPr lang="en-GB" sz="1600" dirty="0" smtClean="0">
                <a:solidFill>
                  <a:srgbClr val="FF0000"/>
                </a:solidFill>
              </a:rPr>
              <a:t>It is recommended to stick by your RDA, in order to keep  healthy balanced diet.</a:t>
            </a:r>
          </a:p>
          <a:p>
            <a:endParaRPr lang="en-GB" dirty="0"/>
          </a:p>
        </p:txBody>
      </p:sp>
    </p:spTree>
  </p:cSld>
  <p:clrMapOvr>
    <a:masterClrMapping/>
  </p:clrMapOvr>
  <p:transition advClick="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5-a-day</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1025" name="Rectangle 1"/>
          <p:cNvSpPr>
            <a:spLocks noChangeArrowheads="1"/>
          </p:cNvSpPr>
          <p:nvPr/>
        </p:nvSpPr>
        <p:spPr bwMode="auto">
          <a:xfrm>
            <a:off x="685800" y="2079010"/>
            <a:ext cx="7772400" cy="2677656"/>
          </a:xfrm>
          <a:prstGeom prst="rect">
            <a:avLst/>
          </a:prstGeom>
          <a:ln>
            <a:solidFill>
              <a:srgbClr val="FF0000"/>
            </a:solidFill>
            <a:headEnd/>
            <a:tailEnd/>
          </a:ln>
        </p:spPr>
        <p:style>
          <a:lnRef idx="2">
            <a:schemeClr val="dk1"/>
          </a:lnRef>
          <a:fillRef idx="100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ea typeface="Calibri" pitchFamily="34" charset="0"/>
                <a:cs typeface="Times New Roman" pitchFamily="18" charset="0"/>
              </a:rPr>
              <a:t>To get the most benefit out of your 5 A DAY, your five portions should include a variety of fruit and vegetables. This is because different fruits and vegetables contain different combinations of </a:t>
            </a:r>
            <a:r>
              <a:rPr kumimoji="0" lang="en-US" sz="2400" b="0" i="0" u="none" strike="noStrike" cap="none" normalizeH="0" baseline="0" dirty="0" err="1" smtClean="0">
                <a:ln>
                  <a:noFill/>
                </a:ln>
                <a:solidFill>
                  <a:srgbClr val="FF0000"/>
                </a:solidFill>
                <a:effectLst/>
                <a:ea typeface="Calibri" pitchFamily="34" charset="0"/>
                <a:cs typeface="Times New Roman" pitchFamily="18" charset="0"/>
              </a:rPr>
              <a:t>fibre</a:t>
            </a:r>
            <a:r>
              <a:rPr kumimoji="0" lang="en-US" sz="2400" b="0" i="0" u="none" strike="noStrike" cap="none" normalizeH="0" baseline="0" dirty="0" smtClean="0">
                <a:ln>
                  <a:noFill/>
                </a:ln>
                <a:solidFill>
                  <a:srgbClr val="FF0000"/>
                </a:solidFill>
                <a:effectLst/>
                <a:ea typeface="Calibri" pitchFamily="34" charset="0"/>
                <a:cs typeface="Times New Roman" pitchFamily="18" charset="0"/>
              </a:rPr>
              <a:t>, vitamins, minerals and other nutrients. Maintaining a healthy balanced</a:t>
            </a:r>
            <a:r>
              <a:rPr kumimoji="0" lang="en-US" sz="2400" b="0" i="0" u="none" strike="noStrike" cap="none" normalizeH="0" dirty="0" smtClean="0">
                <a:ln>
                  <a:noFill/>
                </a:ln>
                <a:solidFill>
                  <a:srgbClr val="FF0000"/>
                </a:solidFill>
                <a:effectLst/>
                <a:ea typeface="Calibri" pitchFamily="34" charset="0"/>
                <a:cs typeface="Times New Roman" pitchFamily="18" charset="0"/>
              </a:rPr>
              <a:t> diet is vital for your body. Your five a day portions can consist of any of the examples below and much more..</a:t>
            </a:r>
            <a:endParaRPr kumimoji="0" lang="en-US" sz="2400" b="0" i="0" u="none" strike="noStrike" cap="none" normalizeH="0" baseline="0" dirty="0" smtClean="0">
              <a:ln>
                <a:noFill/>
              </a:ln>
              <a:solidFill>
                <a:srgbClr val="FF0000"/>
              </a:solidFill>
              <a:effectLst/>
              <a:ea typeface="Calibri" pitchFamily="34" charset="0"/>
              <a:cs typeface="Times New Roman" pitchFamily="18" charset="0"/>
            </a:endParaRPr>
          </a:p>
        </p:txBody>
      </p:sp>
      <p:pic>
        <p:nvPicPr>
          <p:cNvPr id="1026" name="Picture 2" descr="C:\Users\07cartmills\AppData\Local\Microsoft\Windows\Temporary Internet Files\Content.IE5\QMON8EZC\MC900436911[1].png"/>
          <p:cNvPicPr>
            <a:picLocks noChangeAspect="1" noChangeArrowheads="1"/>
          </p:cNvPicPr>
          <p:nvPr/>
        </p:nvPicPr>
        <p:blipFill>
          <a:blip r:embed="rId3" cstate="print"/>
          <a:srcRect/>
          <a:stretch>
            <a:fillRect/>
          </a:stretch>
        </p:blipFill>
        <p:spPr bwMode="auto">
          <a:xfrm>
            <a:off x="1143000" y="5029200"/>
            <a:ext cx="1143000" cy="1143000"/>
          </a:xfrm>
          <a:prstGeom prst="rect">
            <a:avLst/>
          </a:prstGeom>
          <a:ln>
            <a:noFill/>
          </a:ln>
          <a:effectLst>
            <a:outerShdw blurRad="292100" dist="139700" dir="2700000" algn="tl" rotWithShape="0">
              <a:srgbClr val="333333">
                <a:alpha val="65000"/>
              </a:srgbClr>
            </a:outerShdw>
          </a:effectLst>
        </p:spPr>
      </p:pic>
      <p:pic>
        <p:nvPicPr>
          <p:cNvPr id="1029" name="Picture 5" descr="C:\Users\07cartmills\AppData\Local\Microsoft\Windows\Temporary Internet Files\Content.IE5\6IVZVX89\MC900445724[1].wmf"/>
          <p:cNvPicPr>
            <a:picLocks noChangeAspect="1" noChangeArrowheads="1"/>
          </p:cNvPicPr>
          <p:nvPr/>
        </p:nvPicPr>
        <p:blipFill>
          <a:blip r:embed="rId4" cstate="print"/>
          <a:srcRect/>
          <a:stretch>
            <a:fillRect/>
          </a:stretch>
        </p:blipFill>
        <p:spPr bwMode="auto">
          <a:xfrm>
            <a:off x="2819400" y="4953000"/>
            <a:ext cx="743361" cy="1219200"/>
          </a:xfrm>
          <a:prstGeom prst="rect">
            <a:avLst/>
          </a:prstGeom>
          <a:ln>
            <a:noFill/>
          </a:ln>
          <a:effectLst>
            <a:outerShdw blurRad="292100" dist="139700" dir="2700000" algn="tl" rotWithShape="0">
              <a:srgbClr val="333333">
                <a:alpha val="65000"/>
              </a:srgbClr>
            </a:outerShdw>
          </a:effectLst>
        </p:spPr>
      </p:pic>
      <p:pic>
        <p:nvPicPr>
          <p:cNvPr id="2" name="Picture 2" descr="C:\Users\07cartmills\AppData\Local\Microsoft\Windows\Temporary Internet Files\Content.IE5\8R4OB6AQ\MC900436896[1].png"/>
          <p:cNvPicPr>
            <a:picLocks noChangeAspect="1" noChangeArrowheads="1"/>
          </p:cNvPicPr>
          <p:nvPr/>
        </p:nvPicPr>
        <p:blipFill>
          <a:blip r:embed="rId5" cstate="print"/>
          <a:srcRect/>
          <a:stretch>
            <a:fillRect/>
          </a:stretch>
        </p:blipFill>
        <p:spPr bwMode="auto">
          <a:xfrm>
            <a:off x="4038600" y="5105400"/>
            <a:ext cx="1143000" cy="1143000"/>
          </a:xfrm>
          <a:prstGeom prst="rect">
            <a:avLst/>
          </a:prstGeom>
          <a:ln>
            <a:noFill/>
          </a:ln>
          <a:effectLst>
            <a:outerShdw blurRad="292100" dist="139700" dir="2700000" algn="tl" rotWithShape="0">
              <a:srgbClr val="333333">
                <a:alpha val="65000"/>
              </a:srgbClr>
            </a:outerShdw>
          </a:effectLst>
        </p:spPr>
      </p:pic>
      <p:pic>
        <p:nvPicPr>
          <p:cNvPr id="1027" name="Picture 3" descr="C:\Users\07cartmills\AppData\Local\Microsoft\Windows\Temporary Internet Files\Content.IE5\61JD5D9Y\MC900441720[1].png"/>
          <p:cNvPicPr>
            <a:picLocks noChangeAspect="1" noChangeArrowheads="1"/>
          </p:cNvPicPr>
          <p:nvPr/>
        </p:nvPicPr>
        <p:blipFill>
          <a:blip r:embed="rId6" cstate="print"/>
          <a:srcRect/>
          <a:stretch>
            <a:fillRect/>
          </a:stretch>
        </p:blipFill>
        <p:spPr bwMode="auto">
          <a:xfrm>
            <a:off x="5562600" y="5181600"/>
            <a:ext cx="990600" cy="990600"/>
          </a:xfrm>
          <a:prstGeom prst="rect">
            <a:avLst/>
          </a:prstGeom>
          <a:ln>
            <a:noFill/>
          </a:ln>
          <a:effectLst>
            <a:outerShdw blurRad="292100" dist="139700" dir="2700000" algn="tl" rotWithShape="0">
              <a:srgbClr val="333333">
                <a:alpha val="65000"/>
              </a:srgbClr>
            </a:outerShdw>
          </a:effectLst>
        </p:spPr>
      </p:pic>
      <p:pic>
        <p:nvPicPr>
          <p:cNvPr id="1036" name="Picture 12" descr="C:\Users\07cartmills\AppData\Local\Microsoft\Windows\Temporary Internet Files\Content.IE5\4EU4DGQJ\MC900436906[1].png"/>
          <p:cNvPicPr>
            <a:picLocks noChangeAspect="1" noChangeArrowheads="1"/>
          </p:cNvPicPr>
          <p:nvPr/>
        </p:nvPicPr>
        <p:blipFill>
          <a:blip r:embed="rId7" cstate="print"/>
          <a:srcRect/>
          <a:stretch>
            <a:fillRect/>
          </a:stretch>
        </p:blipFill>
        <p:spPr bwMode="auto">
          <a:xfrm>
            <a:off x="6858000" y="5029200"/>
            <a:ext cx="1295400" cy="1295400"/>
          </a:xfrm>
          <a:prstGeom prst="rect">
            <a:avLst/>
          </a:prstGeom>
          <a:ln>
            <a:noFill/>
          </a:ln>
          <a:effectLst>
            <a:outerShdw blurRad="292100" dist="139700" dir="2700000" algn="tl" rotWithShape="0">
              <a:srgbClr val="333333">
                <a:alpha val="65000"/>
              </a:srgbClr>
            </a:outerShdw>
          </a:effectLst>
        </p:spPr>
      </p:pic>
      <p:sp>
        <p:nvSpPr>
          <p:cNvPr id="20" name="TextBox 19">
            <a:hlinkClick r:id="rId8" action="ppaction://hlinksldjump"/>
          </p:cNvPr>
          <p:cNvSpPr txBox="1"/>
          <p:nvPr/>
        </p:nvSpPr>
        <p:spPr>
          <a:xfrm>
            <a:off x="8229600" y="6324600"/>
            <a:ext cx="696216"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More</a:t>
            </a:r>
            <a:endParaRPr lang="en-GB" dirty="0">
              <a:solidFill>
                <a:srgbClr val="FF0000"/>
              </a:solidFill>
            </a:endParaRPr>
          </a:p>
        </p:txBody>
      </p:sp>
      <p:sp>
        <p:nvSpPr>
          <p:cNvPr id="12" name="Action Button: Help 11">
            <a:hlinkClick r:id="rId9"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4" name="Action Button: Home 13">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1029"/>
                                        </p:tgtEl>
                                        <p:attrNameLst>
                                          <p:attrName>style.visibility</p:attrName>
                                        </p:attrNameLst>
                                      </p:cBhvr>
                                      <p:to>
                                        <p:strVal val="visible"/>
                                      </p:to>
                                    </p:set>
                                    <p:anim calcmode="lin" valueType="num">
                                      <p:cBhvr>
                                        <p:cTn id="13" dur="500" fill="hold"/>
                                        <p:tgtEl>
                                          <p:spTgt spid="1029"/>
                                        </p:tgtEl>
                                        <p:attrNameLst>
                                          <p:attrName>ppt_w</p:attrName>
                                        </p:attrNameLst>
                                      </p:cBhvr>
                                      <p:tavLst>
                                        <p:tav tm="0">
                                          <p:val>
                                            <p:fltVal val="0"/>
                                          </p:val>
                                        </p:tav>
                                        <p:tav tm="100000">
                                          <p:val>
                                            <p:strVal val="#ppt_w"/>
                                          </p:val>
                                        </p:tav>
                                      </p:tavLst>
                                    </p:anim>
                                    <p:anim calcmode="lin" valueType="num">
                                      <p:cBhvr>
                                        <p:cTn id="14" dur="500" fill="hold"/>
                                        <p:tgtEl>
                                          <p:spTgt spid="1029"/>
                                        </p:tgtEl>
                                        <p:attrNameLst>
                                          <p:attrName>ppt_h</p:attrName>
                                        </p:attrNameLst>
                                      </p:cBhvr>
                                      <p:tavLst>
                                        <p:tav tm="0">
                                          <p:val>
                                            <p:fltVal val="0"/>
                                          </p:val>
                                        </p:tav>
                                        <p:tav tm="100000">
                                          <p:val>
                                            <p:strVal val="#ppt_h"/>
                                          </p:val>
                                        </p:tav>
                                      </p:tavLst>
                                    </p:anim>
                                    <p:animEffect transition="in" filter="fade">
                                      <p:cBhvr>
                                        <p:cTn id="15" dur="500"/>
                                        <p:tgtEl>
                                          <p:spTgt spid="1029"/>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1027"/>
                                        </p:tgtEl>
                                        <p:attrNameLst>
                                          <p:attrName>style.visibility</p:attrName>
                                        </p:attrNameLst>
                                      </p:cBhvr>
                                      <p:to>
                                        <p:strVal val="visible"/>
                                      </p:to>
                                    </p:set>
                                    <p:anim calcmode="lin" valueType="num">
                                      <p:cBhvr>
                                        <p:cTn id="25" dur="500" fill="hold"/>
                                        <p:tgtEl>
                                          <p:spTgt spid="1027"/>
                                        </p:tgtEl>
                                        <p:attrNameLst>
                                          <p:attrName>ppt_w</p:attrName>
                                        </p:attrNameLst>
                                      </p:cBhvr>
                                      <p:tavLst>
                                        <p:tav tm="0">
                                          <p:val>
                                            <p:fltVal val="0"/>
                                          </p:val>
                                        </p:tav>
                                        <p:tav tm="100000">
                                          <p:val>
                                            <p:strVal val="#ppt_w"/>
                                          </p:val>
                                        </p:tav>
                                      </p:tavLst>
                                    </p:anim>
                                    <p:anim calcmode="lin" valueType="num">
                                      <p:cBhvr>
                                        <p:cTn id="26" dur="500" fill="hold"/>
                                        <p:tgtEl>
                                          <p:spTgt spid="1027"/>
                                        </p:tgtEl>
                                        <p:attrNameLst>
                                          <p:attrName>ppt_h</p:attrName>
                                        </p:attrNameLst>
                                      </p:cBhvr>
                                      <p:tavLst>
                                        <p:tav tm="0">
                                          <p:val>
                                            <p:fltVal val="0"/>
                                          </p:val>
                                        </p:tav>
                                        <p:tav tm="100000">
                                          <p:val>
                                            <p:strVal val="#ppt_h"/>
                                          </p:val>
                                        </p:tav>
                                      </p:tavLst>
                                    </p:anim>
                                    <p:animEffect transition="in" filter="fade">
                                      <p:cBhvr>
                                        <p:cTn id="27" dur="500"/>
                                        <p:tgtEl>
                                          <p:spTgt spid="1027"/>
                                        </p:tgtEl>
                                      </p:cBhvr>
                                    </p:animEffect>
                                  </p:childTnLst>
                                </p:cTn>
                              </p:par>
                            </p:childTnLst>
                          </p:cTn>
                        </p:par>
                        <p:par>
                          <p:cTn id="28" fill="hold">
                            <p:stCondLst>
                              <p:cond delay="2000"/>
                            </p:stCondLst>
                            <p:childTnLst>
                              <p:par>
                                <p:cTn id="29" presetID="53" presetClass="entr" presetSubtype="0" fill="hold" nodeType="afterEffect">
                                  <p:stCondLst>
                                    <p:cond delay="0"/>
                                  </p:stCondLst>
                                  <p:childTnLst>
                                    <p:set>
                                      <p:cBhvr>
                                        <p:cTn id="30" dur="1" fill="hold">
                                          <p:stCondLst>
                                            <p:cond delay="0"/>
                                          </p:stCondLst>
                                        </p:cTn>
                                        <p:tgtEl>
                                          <p:spTgt spid="1036"/>
                                        </p:tgtEl>
                                        <p:attrNameLst>
                                          <p:attrName>style.visibility</p:attrName>
                                        </p:attrNameLst>
                                      </p:cBhvr>
                                      <p:to>
                                        <p:strVal val="visible"/>
                                      </p:to>
                                    </p:set>
                                    <p:anim calcmode="lin" valueType="num">
                                      <p:cBhvr>
                                        <p:cTn id="31" dur="500" fill="hold"/>
                                        <p:tgtEl>
                                          <p:spTgt spid="1036"/>
                                        </p:tgtEl>
                                        <p:attrNameLst>
                                          <p:attrName>ppt_w</p:attrName>
                                        </p:attrNameLst>
                                      </p:cBhvr>
                                      <p:tavLst>
                                        <p:tav tm="0">
                                          <p:val>
                                            <p:fltVal val="0"/>
                                          </p:val>
                                        </p:tav>
                                        <p:tav tm="100000">
                                          <p:val>
                                            <p:strVal val="#ppt_w"/>
                                          </p:val>
                                        </p:tav>
                                      </p:tavLst>
                                    </p:anim>
                                    <p:anim calcmode="lin" valueType="num">
                                      <p:cBhvr>
                                        <p:cTn id="32" dur="500" fill="hold"/>
                                        <p:tgtEl>
                                          <p:spTgt spid="1036"/>
                                        </p:tgtEl>
                                        <p:attrNameLst>
                                          <p:attrName>ppt_h</p:attrName>
                                        </p:attrNameLst>
                                      </p:cBhvr>
                                      <p:tavLst>
                                        <p:tav tm="0">
                                          <p:val>
                                            <p:fltVal val="0"/>
                                          </p:val>
                                        </p:tav>
                                        <p:tav tm="100000">
                                          <p:val>
                                            <p:strVal val="#ppt_h"/>
                                          </p:val>
                                        </p:tav>
                                      </p:tavLst>
                                    </p:anim>
                                    <p:animEffect transition="in" filter="fade">
                                      <p:cBhvr>
                                        <p:cTn id="33"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5-a-day</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10" name="Rectangle 1"/>
          <p:cNvSpPr>
            <a:spLocks noChangeArrowheads="1"/>
          </p:cNvSpPr>
          <p:nvPr/>
        </p:nvSpPr>
        <p:spPr bwMode="auto">
          <a:xfrm>
            <a:off x="304800" y="2323728"/>
            <a:ext cx="8458200" cy="2215991"/>
          </a:xfrm>
          <a:prstGeom prst="rect">
            <a:avLst/>
          </a:prstGeom>
          <a:ln>
            <a:solidFill>
              <a:srgbClr val="FF0000"/>
            </a:solidFill>
            <a:headEnd/>
            <a:tailEnd/>
          </a:ln>
        </p:spPr>
        <p:style>
          <a:lnRef idx="2">
            <a:schemeClr val="dk1"/>
          </a:lnRef>
          <a:fillRef idx="100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GB" sz="2400" b="1" u="sng" dirty="0" smtClean="0">
                <a:solidFill>
                  <a:srgbClr val="FF0000"/>
                </a:solidFill>
                <a:effectLst>
                  <a:outerShdw blurRad="38100" dist="38100" dir="2700000" algn="tl">
                    <a:srgbClr val="000000">
                      <a:alpha val="43137"/>
                    </a:srgbClr>
                  </a:outerShdw>
                </a:effectLst>
              </a:rPr>
              <a:t>Why should we eat 5 portions of fruit and </a:t>
            </a:r>
            <a:r>
              <a:rPr lang="en-GB" sz="2400" b="1" u="sng" dirty="0" err="1" smtClean="0">
                <a:solidFill>
                  <a:srgbClr val="FF0000"/>
                </a:solidFill>
                <a:effectLst>
                  <a:outerShdw blurRad="38100" dist="38100" dir="2700000" algn="tl">
                    <a:srgbClr val="000000">
                      <a:alpha val="43137"/>
                    </a:srgbClr>
                  </a:outerShdw>
                </a:effectLst>
              </a:rPr>
              <a:t>veg</a:t>
            </a:r>
            <a:r>
              <a:rPr lang="en-GB" sz="2400" b="1" u="sng" dirty="0" smtClean="0">
                <a:solidFill>
                  <a:srgbClr val="FF0000"/>
                </a:solidFill>
                <a:effectLst>
                  <a:outerShdw blurRad="38100" dist="38100" dir="2700000" algn="tl">
                    <a:srgbClr val="000000">
                      <a:alpha val="43137"/>
                    </a:srgbClr>
                  </a:outerShdw>
                </a:effectLst>
              </a:rPr>
              <a:t> per day?</a:t>
            </a:r>
          </a:p>
          <a:p>
            <a:pPr fontAlgn="base">
              <a:spcBef>
                <a:spcPct val="0"/>
              </a:spcBef>
              <a:spcAft>
                <a:spcPct val="0"/>
              </a:spcAft>
              <a:buFont typeface="Arial" pitchFamily="34" charset="0"/>
              <a:buChar char="•"/>
            </a:pPr>
            <a:r>
              <a:rPr lang="en-GB" sz="1900" dirty="0" smtClean="0">
                <a:solidFill>
                  <a:srgbClr val="FF0000"/>
                </a:solidFill>
              </a:rPr>
              <a:t>They're a good source of vitamins and minerals, including </a:t>
            </a:r>
            <a:r>
              <a:rPr lang="en-GB" sz="1900" dirty="0" err="1" smtClean="0">
                <a:solidFill>
                  <a:srgbClr val="FF0000"/>
                </a:solidFill>
              </a:rPr>
              <a:t>folate</a:t>
            </a:r>
            <a:r>
              <a:rPr lang="en-GB" sz="1900" dirty="0" smtClean="0">
                <a:solidFill>
                  <a:srgbClr val="FF0000"/>
                </a:solidFill>
              </a:rPr>
              <a:t>, vitamin C and potassium. </a:t>
            </a:r>
          </a:p>
          <a:p>
            <a:pPr lvl="0" fontAlgn="base">
              <a:spcBef>
                <a:spcPct val="0"/>
              </a:spcBef>
              <a:spcAft>
                <a:spcPct val="0"/>
              </a:spcAft>
              <a:buFont typeface="Arial" pitchFamily="34" charset="0"/>
              <a:buChar char="•"/>
            </a:pPr>
            <a:r>
              <a:rPr lang="en-GB" sz="1900" dirty="0" smtClean="0">
                <a:solidFill>
                  <a:srgbClr val="FF0000"/>
                </a:solidFill>
              </a:rPr>
              <a:t>They're an excellent source of dietary fibre, which helps maintain a healthy gut and prevent constipation and other digestion problems. A diet high in fibre can also reduce your risk of bowel cancer. </a:t>
            </a:r>
          </a:p>
          <a:p>
            <a:pPr fontAlgn="base">
              <a:spcBef>
                <a:spcPct val="0"/>
              </a:spcBef>
              <a:spcAft>
                <a:spcPct val="0"/>
              </a:spcAft>
              <a:buFont typeface="Arial" pitchFamily="34" charset="0"/>
              <a:buChar char="•"/>
            </a:pPr>
            <a:r>
              <a:rPr lang="en-GB" sz="1900" dirty="0" smtClean="0">
                <a:solidFill>
                  <a:srgbClr val="FF0000"/>
                </a:solidFill>
              </a:rPr>
              <a:t>They can help reduce the risk of heart disease, strokes and some cancers. </a:t>
            </a:r>
          </a:p>
        </p:txBody>
      </p:sp>
      <p:sp>
        <p:nvSpPr>
          <p:cNvPr id="11" name="TextBox 10">
            <a:hlinkClick r:id="rId3" action="ppaction://hlinksldjump"/>
          </p:cNvPr>
          <p:cNvSpPr txBox="1"/>
          <p:nvPr/>
        </p:nvSpPr>
        <p:spPr>
          <a:xfrm>
            <a:off x="5334000" y="6120824"/>
            <a:ext cx="33528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What is my RDA?</a:t>
            </a:r>
            <a:endParaRPr lang="en-GB" sz="3200" dirty="0">
              <a:solidFill>
                <a:srgbClr val="FF0000"/>
              </a:solidFill>
              <a:latin typeface="Adobe Heiti Std R" pitchFamily="34" charset="-128"/>
              <a:ea typeface="Adobe Heiti Std R" pitchFamily="34" charset="-128"/>
            </a:endParaRPr>
          </a:p>
        </p:txBody>
      </p:sp>
      <p:sp>
        <p:nvSpPr>
          <p:cNvPr id="12" name="Action Button: Help 11">
            <a:hlinkClick r:id="rId4"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9" name="Action Button: Home 8">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584537"/>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RDA</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7" name="TextBox 6">
            <a:hlinkClick r:id="rId3" action="ppaction://hlinksldjump"/>
          </p:cNvPr>
          <p:cNvSpPr txBox="1"/>
          <p:nvPr/>
        </p:nvSpPr>
        <p:spPr>
          <a:xfrm>
            <a:off x="8229600" y="6324600"/>
            <a:ext cx="696216"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More</a:t>
            </a:r>
            <a:endParaRPr lang="en-GB" dirty="0">
              <a:solidFill>
                <a:srgbClr val="FF0000"/>
              </a:solidFill>
            </a:endParaRPr>
          </a:p>
        </p:txBody>
      </p:sp>
      <p:sp>
        <p:nvSpPr>
          <p:cNvPr id="8" name="Rectangle 7"/>
          <p:cNvSpPr/>
          <p:nvPr/>
        </p:nvSpPr>
        <p:spPr>
          <a:xfrm>
            <a:off x="914400" y="2209800"/>
            <a:ext cx="6858000" cy="255454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GB" sz="2000" dirty="0" smtClean="0">
                <a:solidFill>
                  <a:srgbClr val="FF0000"/>
                </a:solidFill>
              </a:rPr>
              <a:t>"Recommended Dietary Allowance," the government-recommended daily amounts of protein, vitamins and minerals for healthy adults, children, and even infants. Such amounts are figures which may vary slightly according to gender, sex, amount of activity, or conditions such as pregnancy. Sticking to your specific categories’ RDA is vital when trying to maintain a healthy balanced diet. To work out your RDA, you follow this formula: Mass in kg x 0.75</a:t>
            </a:r>
          </a:p>
        </p:txBody>
      </p:sp>
      <p:sp>
        <p:nvSpPr>
          <p:cNvPr id="9" name="Action Button: Help 8">
            <a:hlinkClick r:id="rId4"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1" name="Action Button: Home 10">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hlinkClick r:id="rId5" action="ppaction://hlinksldjump"/>
          </p:cNvPr>
          <p:cNvSpPr txBox="1"/>
          <p:nvPr/>
        </p:nvSpPr>
        <p:spPr>
          <a:xfrm>
            <a:off x="6553200" y="6120825"/>
            <a:ext cx="1432187" cy="58477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3200" dirty="0" smtClean="0">
                <a:solidFill>
                  <a:srgbClr val="FF0000"/>
                </a:solidFill>
              </a:rPr>
              <a:t>5-a-day</a:t>
            </a:r>
            <a:endParaRPr lang="en-GB" sz="32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584537"/>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RDA</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7" name="Action Button: Help 6">
            <a:hlinkClick r:id="rId3"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0" name="Rectangle 9"/>
          <p:cNvSpPr/>
          <p:nvPr/>
        </p:nvSpPr>
        <p:spPr>
          <a:xfrm>
            <a:off x="228600" y="1923871"/>
            <a:ext cx="1752600" cy="1200329"/>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GB" dirty="0" smtClean="0">
                <a:solidFill>
                  <a:srgbClr val="FF0000"/>
                </a:solidFill>
              </a:rPr>
              <a:t>Click your category below to find out your RDA! </a:t>
            </a:r>
            <a:endParaRPr lang="en-GB" dirty="0">
              <a:solidFill>
                <a:srgbClr val="FF0000"/>
              </a:solidFill>
            </a:endParaRPr>
          </a:p>
        </p:txBody>
      </p:sp>
      <p:sp>
        <p:nvSpPr>
          <p:cNvPr id="11" name="TextBox 10"/>
          <p:cNvSpPr txBox="1"/>
          <p:nvPr/>
        </p:nvSpPr>
        <p:spPr>
          <a:xfrm>
            <a:off x="228600" y="3516868"/>
            <a:ext cx="1760097" cy="369332"/>
          </a:xfrm>
          <a:prstGeom prst="rect">
            <a:avLst/>
          </a:prstGeom>
          <a:ln>
            <a:solidFill>
              <a:srgbClr val="FF0000"/>
            </a:solidFill>
          </a:ln>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b="1" dirty="0" smtClean="0">
                <a:solidFill>
                  <a:srgbClr val="FF0000"/>
                </a:solidFill>
              </a:rPr>
              <a:t>Male aged 10-13</a:t>
            </a:r>
            <a:endParaRPr lang="en-GB" b="1" dirty="0">
              <a:solidFill>
                <a:srgbClr val="FF0000"/>
              </a:solidFill>
            </a:endParaRPr>
          </a:p>
        </p:txBody>
      </p:sp>
      <p:sp>
        <p:nvSpPr>
          <p:cNvPr id="12" name="TextBox 11">
            <a:hlinkClick r:id="rId4" action="ppaction://hlinksldjump"/>
          </p:cNvPr>
          <p:cNvSpPr txBox="1"/>
          <p:nvPr/>
        </p:nvSpPr>
        <p:spPr>
          <a:xfrm>
            <a:off x="228600" y="4126468"/>
            <a:ext cx="176009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Male aged 14-16</a:t>
            </a:r>
            <a:endParaRPr lang="en-GB" dirty="0">
              <a:solidFill>
                <a:srgbClr val="FF0000"/>
              </a:solidFill>
            </a:endParaRPr>
          </a:p>
        </p:txBody>
      </p:sp>
      <p:sp>
        <p:nvSpPr>
          <p:cNvPr id="13" name="TextBox 12">
            <a:hlinkClick r:id="rId5" action="ppaction://hlinksldjump"/>
          </p:cNvPr>
          <p:cNvSpPr txBox="1"/>
          <p:nvPr/>
        </p:nvSpPr>
        <p:spPr>
          <a:xfrm>
            <a:off x="228600" y="4766846"/>
            <a:ext cx="1763688"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dirty="0" smtClean="0">
                <a:solidFill>
                  <a:srgbClr val="FF0000"/>
                </a:solidFill>
              </a:rPr>
              <a:t>Female aged 10-13</a:t>
            </a:r>
            <a:endParaRPr lang="en-GB" sz="1600" dirty="0">
              <a:solidFill>
                <a:srgbClr val="FF0000"/>
              </a:solidFill>
            </a:endParaRPr>
          </a:p>
        </p:txBody>
      </p:sp>
      <p:sp>
        <p:nvSpPr>
          <p:cNvPr id="14" name="TextBox 13">
            <a:hlinkClick r:id="rId6" action="ppaction://hlinksldjump"/>
          </p:cNvPr>
          <p:cNvSpPr txBox="1"/>
          <p:nvPr/>
        </p:nvSpPr>
        <p:spPr>
          <a:xfrm>
            <a:off x="228600" y="5376446"/>
            <a:ext cx="1763688"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dirty="0" smtClean="0">
                <a:solidFill>
                  <a:srgbClr val="FF0000"/>
                </a:solidFill>
              </a:rPr>
              <a:t>Female aged 14-16</a:t>
            </a:r>
            <a:endParaRPr lang="en-GB" sz="1600" dirty="0">
              <a:solidFill>
                <a:srgbClr val="FF0000"/>
              </a:solidFill>
            </a:endParaRPr>
          </a:p>
        </p:txBody>
      </p:sp>
      <p:sp>
        <p:nvSpPr>
          <p:cNvPr id="15" name="Rectangle 14"/>
          <p:cNvSpPr/>
          <p:nvPr/>
        </p:nvSpPr>
        <p:spPr>
          <a:xfrm>
            <a:off x="3200400" y="1760577"/>
            <a:ext cx="3505200" cy="547842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numCol="2" anchor="t">
            <a:spAutoFit/>
          </a:bodyPr>
          <a:lstStyle/>
          <a:p>
            <a:r>
              <a:rPr lang="en-GB" sz="1400" dirty="0" smtClean="0">
                <a:solidFill>
                  <a:srgbClr val="FF0000"/>
                </a:solidFill>
              </a:rPr>
              <a:t>Vitamin A = 600 (micro-gram)</a:t>
            </a:r>
            <a:br>
              <a:rPr lang="en-GB" sz="1400" dirty="0" smtClean="0">
                <a:solidFill>
                  <a:srgbClr val="FF0000"/>
                </a:solidFill>
              </a:rPr>
            </a:br>
            <a:r>
              <a:rPr lang="en-GB" sz="1400" dirty="0" smtClean="0">
                <a:solidFill>
                  <a:srgbClr val="FF0000"/>
                </a:solidFill>
              </a:rPr>
              <a:t>Vitamin C = 45 (mg)</a:t>
            </a:r>
            <a:br>
              <a:rPr lang="en-GB" sz="1400" dirty="0" smtClean="0">
                <a:solidFill>
                  <a:srgbClr val="FF0000"/>
                </a:solidFill>
              </a:rPr>
            </a:br>
            <a:r>
              <a:rPr lang="en-GB" sz="1400" dirty="0" smtClean="0">
                <a:solidFill>
                  <a:srgbClr val="FF0000"/>
                </a:solidFill>
              </a:rPr>
              <a:t>Vitamin D = 5 (micro-gram)</a:t>
            </a:r>
            <a:br>
              <a:rPr lang="en-GB" sz="1400" dirty="0" smtClean="0">
                <a:solidFill>
                  <a:srgbClr val="FF0000"/>
                </a:solidFill>
              </a:rPr>
            </a:br>
            <a:r>
              <a:rPr lang="en-GB" sz="1400" dirty="0" smtClean="0">
                <a:solidFill>
                  <a:srgbClr val="FF0000"/>
                </a:solidFill>
              </a:rPr>
              <a:t>Vitamin E = 11 (mg)</a:t>
            </a:r>
            <a:br>
              <a:rPr lang="en-GB" sz="1400" dirty="0" smtClean="0">
                <a:solidFill>
                  <a:srgbClr val="FF0000"/>
                </a:solidFill>
              </a:rPr>
            </a:br>
            <a:r>
              <a:rPr lang="en-GB" sz="1400" dirty="0" smtClean="0">
                <a:solidFill>
                  <a:srgbClr val="FF0000"/>
                </a:solidFill>
              </a:rPr>
              <a:t>Vitamin K = 60 (micro-gram)</a:t>
            </a:r>
            <a:br>
              <a:rPr lang="en-GB" sz="1400" dirty="0" smtClean="0">
                <a:solidFill>
                  <a:srgbClr val="FF0000"/>
                </a:solidFill>
              </a:rPr>
            </a:br>
            <a:r>
              <a:rPr lang="en-GB" sz="1400" dirty="0" err="1" smtClean="0">
                <a:solidFill>
                  <a:srgbClr val="FF0000"/>
                </a:solidFill>
              </a:rPr>
              <a:t>Thiamin</a:t>
            </a:r>
            <a:r>
              <a:rPr lang="en-GB" sz="1400" dirty="0" smtClean="0">
                <a:solidFill>
                  <a:srgbClr val="FF0000"/>
                </a:solidFill>
              </a:rPr>
              <a:t> = 0.9 (mg)</a:t>
            </a:r>
            <a:br>
              <a:rPr lang="en-GB" sz="1400" dirty="0" smtClean="0">
                <a:solidFill>
                  <a:srgbClr val="FF0000"/>
                </a:solidFill>
              </a:rPr>
            </a:br>
            <a:r>
              <a:rPr lang="en-GB" sz="1400" dirty="0" smtClean="0">
                <a:solidFill>
                  <a:srgbClr val="FF0000"/>
                </a:solidFill>
              </a:rPr>
              <a:t>Riboflavin = 0.9 (mg)</a:t>
            </a:r>
            <a:br>
              <a:rPr lang="en-GB" sz="1400" dirty="0" smtClean="0">
                <a:solidFill>
                  <a:srgbClr val="FF0000"/>
                </a:solidFill>
              </a:rPr>
            </a:br>
            <a:r>
              <a:rPr lang="en-GB" sz="1400" dirty="0" smtClean="0">
                <a:solidFill>
                  <a:srgbClr val="FF0000"/>
                </a:solidFill>
              </a:rPr>
              <a:t>Niacin = 12 (mg)</a:t>
            </a:r>
            <a:br>
              <a:rPr lang="en-GB" sz="1400" dirty="0" smtClean="0">
                <a:solidFill>
                  <a:srgbClr val="FF0000"/>
                </a:solidFill>
              </a:rPr>
            </a:br>
            <a:r>
              <a:rPr lang="en-GB" sz="1400" dirty="0" smtClean="0">
                <a:solidFill>
                  <a:srgbClr val="FF0000"/>
                </a:solidFill>
              </a:rPr>
              <a:t>Vitamin B6 = 1.0 (mg)</a:t>
            </a:r>
            <a:br>
              <a:rPr lang="en-GB" sz="1400" dirty="0" smtClean="0">
                <a:solidFill>
                  <a:srgbClr val="FF0000"/>
                </a:solidFill>
              </a:rPr>
            </a:br>
            <a:r>
              <a:rPr lang="en-GB" sz="1400" dirty="0" smtClean="0">
                <a:solidFill>
                  <a:srgbClr val="FF0000"/>
                </a:solidFill>
              </a:rPr>
              <a:t>Foliate = 300 (micro-gram)</a:t>
            </a:r>
            <a:br>
              <a:rPr lang="en-GB" sz="1400" dirty="0" smtClean="0">
                <a:solidFill>
                  <a:srgbClr val="FF0000"/>
                </a:solidFill>
              </a:rPr>
            </a:br>
            <a:r>
              <a:rPr lang="en-GB" sz="1400" dirty="0" smtClean="0">
                <a:solidFill>
                  <a:srgbClr val="FF0000"/>
                </a:solidFill>
              </a:rPr>
              <a:t>Vitamin B12 = 1.8 (micro-gram)</a:t>
            </a:r>
            <a:br>
              <a:rPr lang="en-GB" sz="1400" dirty="0" smtClean="0">
                <a:solidFill>
                  <a:srgbClr val="FF0000"/>
                </a:solidFill>
              </a:rPr>
            </a:br>
            <a:r>
              <a:rPr lang="en-GB" sz="1400" dirty="0" smtClean="0">
                <a:solidFill>
                  <a:srgbClr val="FF0000"/>
                </a:solidFill>
              </a:rPr>
              <a:t> Magnesium = 240 (mg)</a:t>
            </a:r>
            <a:br>
              <a:rPr lang="en-GB" sz="1400" dirty="0" smtClean="0">
                <a:solidFill>
                  <a:srgbClr val="FF0000"/>
                </a:solidFill>
              </a:rPr>
            </a:br>
            <a:r>
              <a:rPr lang="en-GB" sz="1400" dirty="0" smtClean="0">
                <a:solidFill>
                  <a:srgbClr val="FF0000"/>
                </a:solidFill>
              </a:rPr>
              <a:t>Manganese = 1.9 (mg)</a:t>
            </a:r>
            <a:br>
              <a:rPr lang="en-GB" sz="1400" dirty="0" smtClean="0">
                <a:solidFill>
                  <a:srgbClr val="FF0000"/>
                </a:solidFill>
              </a:rPr>
            </a:br>
            <a:r>
              <a:rPr lang="en-GB" sz="1400" dirty="0" smtClean="0">
                <a:solidFill>
                  <a:srgbClr val="FF0000"/>
                </a:solidFill>
              </a:rPr>
              <a:t>Molybdenum = 34 (micro-gram) </a:t>
            </a:r>
            <a:br>
              <a:rPr lang="en-GB" sz="1400" dirty="0" smtClean="0">
                <a:solidFill>
                  <a:srgbClr val="FF0000"/>
                </a:solidFill>
              </a:rPr>
            </a:br>
            <a:r>
              <a:rPr lang="en-GB" sz="1400" dirty="0" smtClean="0">
                <a:solidFill>
                  <a:srgbClr val="FF0000"/>
                </a:solidFill>
              </a:rPr>
              <a:t> </a:t>
            </a:r>
          </a:p>
          <a:p>
            <a:endParaRPr lang="en-GB" sz="1400" dirty="0" smtClean="0">
              <a:solidFill>
                <a:srgbClr val="FF0000"/>
              </a:solidFill>
            </a:endParaRPr>
          </a:p>
          <a:p>
            <a:endParaRPr lang="en-GB" sz="1400" dirty="0" smtClean="0">
              <a:solidFill>
                <a:srgbClr val="FF0000"/>
              </a:solidFill>
            </a:endParaRPr>
          </a:p>
          <a:p>
            <a:r>
              <a:rPr lang="en-GB" sz="1400" dirty="0" smtClean="0">
                <a:solidFill>
                  <a:srgbClr val="FF0000"/>
                </a:solidFill>
              </a:rPr>
              <a:t/>
            </a:r>
            <a:br>
              <a:rPr lang="en-GB" sz="1400" dirty="0" smtClean="0">
                <a:solidFill>
                  <a:srgbClr val="FF0000"/>
                </a:solidFill>
              </a:rPr>
            </a:br>
            <a:r>
              <a:rPr lang="en-GB" sz="1400" dirty="0" smtClean="0">
                <a:solidFill>
                  <a:srgbClr val="FF0000"/>
                </a:solidFill>
              </a:rPr>
              <a:t>Potassium = 4.5 (g)</a:t>
            </a:r>
            <a:br>
              <a:rPr lang="en-GB" sz="1400" dirty="0" smtClean="0">
                <a:solidFill>
                  <a:srgbClr val="FF0000"/>
                </a:solidFill>
              </a:rPr>
            </a:br>
            <a:r>
              <a:rPr lang="en-GB" sz="1400" dirty="0" smtClean="0">
                <a:solidFill>
                  <a:srgbClr val="FF0000"/>
                </a:solidFill>
              </a:rPr>
              <a:t>Sodium = 1.5 (g)</a:t>
            </a:r>
            <a:br>
              <a:rPr lang="en-GB" sz="1400" dirty="0" smtClean="0">
                <a:solidFill>
                  <a:srgbClr val="FF0000"/>
                </a:solidFill>
              </a:rPr>
            </a:br>
            <a:r>
              <a:rPr lang="en-GB" sz="1400" dirty="0" smtClean="0">
                <a:solidFill>
                  <a:srgbClr val="FF0000"/>
                </a:solidFill>
              </a:rPr>
              <a:t>Chloride = 2.3 (g)</a:t>
            </a:r>
            <a:br>
              <a:rPr lang="en-GB" sz="1400" dirty="0" smtClean="0">
                <a:solidFill>
                  <a:srgbClr val="FF0000"/>
                </a:solidFill>
              </a:rPr>
            </a:br>
            <a:r>
              <a:rPr lang="en-GB" sz="1400" dirty="0" smtClean="0">
                <a:solidFill>
                  <a:srgbClr val="FF0000"/>
                </a:solidFill>
              </a:rPr>
              <a:t> </a:t>
            </a:r>
            <a:r>
              <a:rPr lang="en-GB" sz="1400" dirty="0" err="1" smtClean="0">
                <a:solidFill>
                  <a:srgbClr val="FF0000"/>
                </a:solidFill>
              </a:rPr>
              <a:t>Pantothenic</a:t>
            </a:r>
            <a:r>
              <a:rPr lang="en-GB" sz="1400" dirty="0" smtClean="0">
                <a:solidFill>
                  <a:srgbClr val="FF0000"/>
                </a:solidFill>
              </a:rPr>
              <a:t> = 4 (mg)</a:t>
            </a:r>
            <a:br>
              <a:rPr lang="en-GB" sz="1400" dirty="0" smtClean="0">
                <a:solidFill>
                  <a:srgbClr val="FF0000"/>
                </a:solidFill>
              </a:rPr>
            </a:br>
            <a:r>
              <a:rPr lang="en-GB" sz="1400" dirty="0" smtClean="0">
                <a:solidFill>
                  <a:srgbClr val="FF0000"/>
                </a:solidFill>
              </a:rPr>
              <a:t>Biotin = 20 (micro-gram)</a:t>
            </a:r>
            <a:br>
              <a:rPr lang="en-GB" sz="1400" dirty="0" smtClean="0">
                <a:solidFill>
                  <a:srgbClr val="FF0000"/>
                </a:solidFill>
              </a:rPr>
            </a:br>
            <a:r>
              <a:rPr lang="en-GB" sz="1400" dirty="0" err="1" smtClean="0">
                <a:solidFill>
                  <a:srgbClr val="FF0000"/>
                </a:solidFill>
              </a:rPr>
              <a:t>Choline</a:t>
            </a:r>
            <a:r>
              <a:rPr lang="en-GB" sz="1400" dirty="0" smtClean="0">
                <a:solidFill>
                  <a:srgbClr val="FF0000"/>
                </a:solidFill>
              </a:rPr>
              <a:t> = 375 (mg)</a:t>
            </a:r>
            <a:br>
              <a:rPr lang="en-GB" sz="1400" dirty="0" smtClean="0">
                <a:solidFill>
                  <a:srgbClr val="FF0000"/>
                </a:solidFill>
              </a:rPr>
            </a:br>
            <a:r>
              <a:rPr lang="en-GB" sz="1400" dirty="0" smtClean="0">
                <a:solidFill>
                  <a:srgbClr val="FF0000"/>
                </a:solidFill>
              </a:rPr>
              <a:t>Calcium = 1,300 (mg)</a:t>
            </a:r>
            <a:br>
              <a:rPr lang="en-GB" sz="1400" dirty="0" smtClean="0">
                <a:solidFill>
                  <a:srgbClr val="FF0000"/>
                </a:solidFill>
              </a:rPr>
            </a:br>
            <a:r>
              <a:rPr lang="en-GB" sz="1400" dirty="0" smtClean="0">
                <a:solidFill>
                  <a:srgbClr val="FF0000"/>
                </a:solidFill>
              </a:rPr>
              <a:t>Chromium = 25 (micro-gram)</a:t>
            </a:r>
            <a:br>
              <a:rPr lang="en-GB" sz="1400" dirty="0" smtClean="0">
                <a:solidFill>
                  <a:srgbClr val="FF0000"/>
                </a:solidFill>
              </a:rPr>
            </a:br>
            <a:r>
              <a:rPr lang="en-GB" sz="1400" dirty="0" smtClean="0">
                <a:solidFill>
                  <a:srgbClr val="FF0000"/>
                </a:solidFill>
              </a:rPr>
              <a:t>Copper = 700 (micro-gram)</a:t>
            </a:r>
            <a:br>
              <a:rPr lang="en-GB" sz="1400" dirty="0" smtClean="0">
                <a:solidFill>
                  <a:srgbClr val="FF0000"/>
                </a:solidFill>
              </a:rPr>
            </a:br>
            <a:r>
              <a:rPr lang="en-GB" sz="1400" dirty="0" smtClean="0">
                <a:solidFill>
                  <a:srgbClr val="FF0000"/>
                </a:solidFill>
              </a:rPr>
              <a:t>Fluoride = 2 (mg)</a:t>
            </a:r>
            <a:br>
              <a:rPr lang="en-GB" sz="1400" dirty="0" smtClean="0">
                <a:solidFill>
                  <a:srgbClr val="FF0000"/>
                </a:solidFill>
              </a:rPr>
            </a:br>
            <a:r>
              <a:rPr lang="en-GB" sz="1400" dirty="0" smtClean="0">
                <a:solidFill>
                  <a:srgbClr val="FF0000"/>
                </a:solidFill>
              </a:rPr>
              <a:t>Iodine = 120 (micro-gram)</a:t>
            </a:r>
            <a:br>
              <a:rPr lang="en-GB" sz="1400" dirty="0" smtClean="0">
                <a:solidFill>
                  <a:srgbClr val="FF0000"/>
                </a:solidFill>
              </a:rPr>
            </a:br>
            <a:r>
              <a:rPr lang="en-GB" sz="1400" dirty="0" smtClean="0">
                <a:solidFill>
                  <a:srgbClr val="FF0000"/>
                </a:solidFill>
              </a:rPr>
              <a:t>Iron = 8 (mg)</a:t>
            </a:r>
            <a:br>
              <a:rPr lang="en-GB" sz="1400" dirty="0" smtClean="0">
                <a:solidFill>
                  <a:srgbClr val="FF0000"/>
                </a:solidFill>
              </a:rPr>
            </a:br>
            <a:r>
              <a:rPr lang="en-GB" sz="1400" dirty="0" smtClean="0">
                <a:solidFill>
                  <a:srgbClr val="FF0000"/>
                </a:solidFill>
              </a:rPr>
              <a:t> Phosphorus = 1,250 (mg)</a:t>
            </a:r>
            <a:br>
              <a:rPr lang="en-GB" sz="1400" dirty="0" smtClean="0">
                <a:solidFill>
                  <a:srgbClr val="FF0000"/>
                </a:solidFill>
              </a:rPr>
            </a:br>
            <a:r>
              <a:rPr lang="en-GB" sz="1400" dirty="0" smtClean="0">
                <a:solidFill>
                  <a:srgbClr val="FF0000"/>
                </a:solidFill>
              </a:rPr>
              <a:t>Selenium = 40 (micro-gram)</a:t>
            </a:r>
            <a:br>
              <a:rPr lang="en-GB" sz="1400" dirty="0" smtClean="0">
                <a:solidFill>
                  <a:srgbClr val="FF0000"/>
                </a:solidFill>
              </a:rPr>
            </a:br>
            <a:r>
              <a:rPr lang="en-GB" sz="1400" dirty="0" smtClean="0">
                <a:solidFill>
                  <a:srgbClr val="FF0000"/>
                </a:solidFill>
              </a:rPr>
              <a:t>Zinc = 8 (mg)</a:t>
            </a:r>
          </a:p>
        </p:txBody>
      </p:sp>
      <p:sp>
        <p:nvSpPr>
          <p:cNvPr id="20" name="Rectangle 19"/>
          <p:cNvSpPr/>
          <p:nvPr/>
        </p:nvSpPr>
        <p:spPr>
          <a:xfrm>
            <a:off x="2895600" y="6324600"/>
            <a:ext cx="4495800" cy="990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p:cNvCxnSpPr/>
          <p:nvPr/>
        </p:nvCxnSpPr>
        <p:spPr>
          <a:xfrm>
            <a:off x="3200400" y="6324600"/>
            <a:ext cx="35052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6" name="Action Button: Home 15">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hlinkClick r:id="rId7" action="ppaction://hlinksldjump"/>
          </p:cNvPr>
          <p:cNvSpPr txBox="1"/>
          <p:nvPr/>
        </p:nvSpPr>
        <p:spPr>
          <a:xfrm>
            <a:off x="7467600" y="6096000"/>
            <a:ext cx="1432187" cy="58477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3200" dirty="0" smtClean="0">
                <a:solidFill>
                  <a:srgbClr val="FF0000"/>
                </a:solidFill>
              </a:rPr>
              <a:t>5-a-day</a:t>
            </a:r>
            <a:endParaRPr lang="en-GB" sz="32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584537"/>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RDA</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7" name="Action Button: Help 6">
            <a:hlinkClick r:id="rId3"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4" name="Rectangle 13"/>
          <p:cNvSpPr/>
          <p:nvPr/>
        </p:nvSpPr>
        <p:spPr>
          <a:xfrm>
            <a:off x="228600" y="1923871"/>
            <a:ext cx="1752600" cy="1200329"/>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GB" dirty="0" smtClean="0">
                <a:solidFill>
                  <a:srgbClr val="FF0000"/>
                </a:solidFill>
              </a:rPr>
              <a:t>Click your category below to find out your RDA! </a:t>
            </a:r>
            <a:endParaRPr lang="en-GB" dirty="0">
              <a:solidFill>
                <a:srgbClr val="FF0000"/>
              </a:solidFill>
            </a:endParaRPr>
          </a:p>
        </p:txBody>
      </p:sp>
      <p:sp>
        <p:nvSpPr>
          <p:cNvPr id="15" name="TextBox 14">
            <a:hlinkClick r:id="rId4" action="ppaction://hlinksldjump"/>
          </p:cNvPr>
          <p:cNvSpPr txBox="1"/>
          <p:nvPr/>
        </p:nvSpPr>
        <p:spPr>
          <a:xfrm>
            <a:off x="228600" y="3516868"/>
            <a:ext cx="176009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Male aged 10-13</a:t>
            </a:r>
            <a:endParaRPr lang="en-GB" dirty="0">
              <a:solidFill>
                <a:srgbClr val="FF0000"/>
              </a:solidFill>
            </a:endParaRPr>
          </a:p>
        </p:txBody>
      </p:sp>
      <p:sp>
        <p:nvSpPr>
          <p:cNvPr id="16" name="TextBox 15"/>
          <p:cNvSpPr txBox="1"/>
          <p:nvPr/>
        </p:nvSpPr>
        <p:spPr>
          <a:xfrm>
            <a:off x="228600" y="4126468"/>
            <a:ext cx="1760097" cy="369332"/>
          </a:xfrm>
          <a:prstGeom prst="rect">
            <a:avLst/>
          </a:prstGeom>
          <a:ln>
            <a:solidFill>
              <a:srgbClr val="FF0000"/>
            </a:solidFill>
          </a:ln>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b="1" dirty="0" smtClean="0">
                <a:solidFill>
                  <a:srgbClr val="FF0000"/>
                </a:solidFill>
              </a:rPr>
              <a:t>Male aged 14-16</a:t>
            </a:r>
            <a:endParaRPr lang="en-GB" b="1" dirty="0">
              <a:solidFill>
                <a:srgbClr val="FF0000"/>
              </a:solidFill>
            </a:endParaRPr>
          </a:p>
        </p:txBody>
      </p:sp>
      <p:sp>
        <p:nvSpPr>
          <p:cNvPr id="17" name="TextBox 16">
            <a:hlinkClick r:id="rId5" action="ppaction://hlinksldjump"/>
          </p:cNvPr>
          <p:cNvSpPr txBox="1"/>
          <p:nvPr/>
        </p:nvSpPr>
        <p:spPr>
          <a:xfrm>
            <a:off x="228600" y="4766846"/>
            <a:ext cx="1763688" cy="338554"/>
          </a:xfrm>
          <a:prstGeom prst="rect">
            <a:avLst/>
          </a:prstGeom>
          <a:ln>
            <a:solidFill>
              <a:srgbClr val="FF0000"/>
            </a:solidFill>
          </a:ln>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dirty="0" smtClean="0">
                <a:solidFill>
                  <a:srgbClr val="FF0000"/>
                </a:solidFill>
              </a:rPr>
              <a:t>Female aged 10-13</a:t>
            </a:r>
            <a:endParaRPr lang="en-GB" sz="1600" dirty="0">
              <a:solidFill>
                <a:srgbClr val="FF0000"/>
              </a:solidFill>
            </a:endParaRPr>
          </a:p>
        </p:txBody>
      </p:sp>
      <p:sp>
        <p:nvSpPr>
          <p:cNvPr id="18" name="TextBox 17">
            <a:hlinkClick r:id="rId6" action="ppaction://hlinksldjump"/>
          </p:cNvPr>
          <p:cNvSpPr txBox="1"/>
          <p:nvPr/>
        </p:nvSpPr>
        <p:spPr>
          <a:xfrm>
            <a:off x="228600" y="5376446"/>
            <a:ext cx="1763688"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dirty="0" smtClean="0">
                <a:solidFill>
                  <a:srgbClr val="FF0000"/>
                </a:solidFill>
              </a:rPr>
              <a:t>Female aged 14-16</a:t>
            </a:r>
            <a:endParaRPr lang="en-GB" sz="1600" dirty="0">
              <a:solidFill>
                <a:srgbClr val="FF0000"/>
              </a:solidFill>
            </a:endParaRPr>
          </a:p>
        </p:txBody>
      </p:sp>
      <p:sp>
        <p:nvSpPr>
          <p:cNvPr id="20" name="Rectangle 19"/>
          <p:cNvSpPr/>
          <p:nvPr/>
        </p:nvSpPr>
        <p:spPr>
          <a:xfrm>
            <a:off x="3200400" y="1752600"/>
            <a:ext cx="3505200" cy="5486400"/>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numCol="2" anchor="t">
            <a:spAutoFit/>
          </a:bodyPr>
          <a:lstStyle/>
          <a:p>
            <a:r>
              <a:rPr lang="en-GB" sz="1400" dirty="0" smtClean="0">
                <a:solidFill>
                  <a:srgbClr val="FF0000"/>
                </a:solidFill>
              </a:rPr>
              <a:t>Vitamin A = 900 (micro-gram)</a:t>
            </a:r>
            <a:br>
              <a:rPr lang="en-GB" sz="1400" dirty="0" smtClean="0">
                <a:solidFill>
                  <a:srgbClr val="FF0000"/>
                </a:solidFill>
              </a:rPr>
            </a:br>
            <a:r>
              <a:rPr lang="en-GB" sz="1400" dirty="0" smtClean="0">
                <a:solidFill>
                  <a:srgbClr val="FF0000"/>
                </a:solidFill>
              </a:rPr>
              <a:t>Vitamin C = 75 (mg)</a:t>
            </a:r>
            <a:br>
              <a:rPr lang="en-GB" sz="1400" dirty="0" smtClean="0">
                <a:solidFill>
                  <a:srgbClr val="FF0000"/>
                </a:solidFill>
              </a:rPr>
            </a:br>
            <a:r>
              <a:rPr lang="en-GB" sz="1400" dirty="0" smtClean="0">
                <a:solidFill>
                  <a:srgbClr val="FF0000"/>
                </a:solidFill>
              </a:rPr>
              <a:t>Vitamin D = 5 (micro-gram)</a:t>
            </a:r>
            <a:br>
              <a:rPr lang="en-GB" sz="1400" dirty="0" smtClean="0">
                <a:solidFill>
                  <a:srgbClr val="FF0000"/>
                </a:solidFill>
              </a:rPr>
            </a:br>
            <a:r>
              <a:rPr lang="en-GB" sz="1400" dirty="0" smtClean="0">
                <a:solidFill>
                  <a:srgbClr val="FF0000"/>
                </a:solidFill>
              </a:rPr>
              <a:t>Vitamin E = 15 (mg)</a:t>
            </a:r>
            <a:br>
              <a:rPr lang="en-GB" sz="1400" dirty="0" smtClean="0">
                <a:solidFill>
                  <a:srgbClr val="FF0000"/>
                </a:solidFill>
              </a:rPr>
            </a:br>
            <a:r>
              <a:rPr lang="en-GB" sz="1400" dirty="0" smtClean="0">
                <a:solidFill>
                  <a:srgbClr val="FF0000"/>
                </a:solidFill>
              </a:rPr>
              <a:t>Vitamin K = 75 (micro-gram)</a:t>
            </a:r>
            <a:br>
              <a:rPr lang="en-GB" sz="1400" dirty="0" smtClean="0">
                <a:solidFill>
                  <a:srgbClr val="FF0000"/>
                </a:solidFill>
              </a:rPr>
            </a:br>
            <a:r>
              <a:rPr lang="en-GB" sz="1400" dirty="0" err="1" smtClean="0">
                <a:solidFill>
                  <a:srgbClr val="FF0000"/>
                </a:solidFill>
              </a:rPr>
              <a:t>Thiamin</a:t>
            </a:r>
            <a:r>
              <a:rPr lang="en-GB" sz="1400" dirty="0" smtClean="0">
                <a:solidFill>
                  <a:srgbClr val="FF0000"/>
                </a:solidFill>
              </a:rPr>
              <a:t> = 1.2 (mg)</a:t>
            </a:r>
            <a:br>
              <a:rPr lang="en-GB" sz="1400" dirty="0" smtClean="0">
                <a:solidFill>
                  <a:srgbClr val="FF0000"/>
                </a:solidFill>
              </a:rPr>
            </a:br>
            <a:r>
              <a:rPr lang="en-GB" sz="1400" dirty="0" smtClean="0">
                <a:solidFill>
                  <a:srgbClr val="FF0000"/>
                </a:solidFill>
              </a:rPr>
              <a:t>Riboflavin = 1.3 (mg)</a:t>
            </a:r>
            <a:br>
              <a:rPr lang="en-GB" sz="1400" dirty="0" smtClean="0">
                <a:solidFill>
                  <a:srgbClr val="FF0000"/>
                </a:solidFill>
              </a:rPr>
            </a:br>
            <a:r>
              <a:rPr lang="en-GB" sz="1400" dirty="0" smtClean="0">
                <a:solidFill>
                  <a:srgbClr val="FF0000"/>
                </a:solidFill>
              </a:rPr>
              <a:t>Niacin= 16 (mg)</a:t>
            </a:r>
            <a:br>
              <a:rPr lang="en-GB" sz="1400" dirty="0" smtClean="0">
                <a:solidFill>
                  <a:srgbClr val="FF0000"/>
                </a:solidFill>
              </a:rPr>
            </a:br>
            <a:r>
              <a:rPr lang="en-GB" sz="1400" dirty="0" smtClean="0">
                <a:solidFill>
                  <a:srgbClr val="FF0000"/>
                </a:solidFill>
              </a:rPr>
              <a:t>Vitamin B6 = 1.3 (mg)</a:t>
            </a:r>
            <a:br>
              <a:rPr lang="en-GB" sz="1400" dirty="0" smtClean="0">
                <a:solidFill>
                  <a:srgbClr val="FF0000"/>
                </a:solidFill>
              </a:rPr>
            </a:br>
            <a:r>
              <a:rPr lang="en-GB" sz="1400" dirty="0" smtClean="0">
                <a:solidFill>
                  <a:srgbClr val="FF0000"/>
                </a:solidFill>
              </a:rPr>
              <a:t>Foliate = 400 (micro-gram)</a:t>
            </a:r>
            <a:br>
              <a:rPr lang="en-GB" sz="1400" dirty="0" smtClean="0">
                <a:solidFill>
                  <a:srgbClr val="FF0000"/>
                </a:solidFill>
              </a:rPr>
            </a:br>
            <a:r>
              <a:rPr lang="en-GB" sz="1400" dirty="0" smtClean="0">
                <a:solidFill>
                  <a:srgbClr val="FF0000"/>
                </a:solidFill>
              </a:rPr>
              <a:t>Vitamin B12 = 2.4 (micro-gram)</a:t>
            </a:r>
            <a:br>
              <a:rPr lang="en-GB" sz="1400" dirty="0" smtClean="0">
                <a:solidFill>
                  <a:srgbClr val="FF0000"/>
                </a:solidFill>
              </a:rPr>
            </a:br>
            <a:r>
              <a:rPr lang="en-GB" sz="1400" dirty="0" err="1" smtClean="0">
                <a:solidFill>
                  <a:srgbClr val="FF0000"/>
                </a:solidFill>
              </a:rPr>
              <a:t>Pantothenic</a:t>
            </a:r>
            <a:r>
              <a:rPr lang="en-GB" sz="1400" dirty="0" smtClean="0">
                <a:solidFill>
                  <a:srgbClr val="FF0000"/>
                </a:solidFill>
              </a:rPr>
              <a:t> = 5 (mg)</a:t>
            </a:r>
            <a:br>
              <a:rPr lang="en-GB" sz="1400" dirty="0" smtClean="0">
                <a:solidFill>
                  <a:srgbClr val="FF0000"/>
                </a:solidFill>
              </a:rPr>
            </a:br>
            <a:r>
              <a:rPr lang="en-GB" sz="1400" dirty="0" smtClean="0">
                <a:solidFill>
                  <a:srgbClr val="FF0000"/>
                </a:solidFill>
              </a:rPr>
              <a:t>Biotin = 25 (micro-gram)</a:t>
            </a:r>
            <a:br>
              <a:rPr lang="en-GB" sz="1400" dirty="0" smtClean="0">
                <a:solidFill>
                  <a:srgbClr val="FF0000"/>
                </a:solidFill>
              </a:rPr>
            </a:br>
            <a:r>
              <a:rPr lang="en-GB" sz="1400" dirty="0" err="1" smtClean="0">
                <a:solidFill>
                  <a:srgbClr val="FF0000"/>
                </a:solidFill>
              </a:rPr>
              <a:t>Choline</a:t>
            </a:r>
            <a:r>
              <a:rPr lang="en-GB" sz="1400" dirty="0" smtClean="0">
                <a:solidFill>
                  <a:srgbClr val="FF0000"/>
                </a:solidFill>
              </a:rPr>
              <a:t> = 550 (mg)</a:t>
            </a:r>
          </a:p>
          <a:p>
            <a:r>
              <a:rPr lang="en-GB" sz="1400" dirty="0" smtClean="0">
                <a:solidFill>
                  <a:srgbClr val="FF0000"/>
                </a:solidFill>
              </a:rPr>
              <a:t>Calcium = 1,300 (mg)</a:t>
            </a:r>
            <a:br>
              <a:rPr lang="en-GB" sz="1400" dirty="0" smtClean="0">
                <a:solidFill>
                  <a:srgbClr val="FF0000"/>
                </a:solidFill>
              </a:rPr>
            </a:br>
            <a:endParaRPr lang="en-GB" sz="1400" dirty="0" smtClean="0">
              <a:solidFill>
                <a:srgbClr val="FF0000"/>
              </a:solidFill>
            </a:endParaRPr>
          </a:p>
          <a:p>
            <a:endParaRPr lang="en-GB" sz="1400" dirty="0" smtClean="0">
              <a:solidFill>
                <a:srgbClr val="FF0000"/>
              </a:solidFill>
            </a:endParaRPr>
          </a:p>
          <a:p>
            <a:endParaRPr lang="en-GB" sz="1400" dirty="0" smtClean="0">
              <a:solidFill>
                <a:srgbClr val="FF0000"/>
              </a:solidFill>
            </a:endParaRPr>
          </a:p>
          <a:p>
            <a:endParaRPr lang="en-GB" sz="1400" dirty="0" smtClean="0">
              <a:solidFill>
                <a:srgbClr val="FF0000"/>
              </a:solidFill>
            </a:endParaRPr>
          </a:p>
          <a:p>
            <a:r>
              <a:rPr lang="en-GB" sz="1400" dirty="0" smtClean="0">
                <a:solidFill>
                  <a:srgbClr val="FF0000"/>
                </a:solidFill>
              </a:rPr>
              <a:t>Chromium = 35 (micro-gram)</a:t>
            </a:r>
            <a:br>
              <a:rPr lang="en-GB" sz="1400" dirty="0" smtClean="0">
                <a:solidFill>
                  <a:srgbClr val="FF0000"/>
                </a:solidFill>
              </a:rPr>
            </a:br>
            <a:r>
              <a:rPr lang="en-GB" sz="1400" dirty="0" smtClean="0">
                <a:solidFill>
                  <a:srgbClr val="FF0000"/>
                </a:solidFill>
              </a:rPr>
              <a:t>Copper = 890 (micro-gram)</a:t>
            </a:r>
            <a:br>
              <a:rPr lang="en-GB" sz="1400" dirty="0" smtClean="0">
                <a:solidFill>
                  <a:srgbClr val="FF0000"/>
                </a:solidFill>
              </a:rPr>
            </a:br>
            <a:r>
              <a:rPr lang="en-GB" sz="1400" dirty="0" smtClean="0">
                <a:solidFill>
                  <a:srgbClr val="FF0000"/>
                </a:solidFill>
              </a:rPr>
              <a:t>Fluoride = 3 (mg)</a:t>
            </a:r>
            <a:br>
              <a:rPr lang="en-GB" sz="1400" dirty="0" smtClean="0">
                <a:solidFill>
                  <a:srgbClr val="FF0000"/>
                </a:solidFill>
              </a:rPr>
            </a:br>
            <a:r>
              <a:rPr lang="en-GB" sz="1400" dirty="0" smtClean="0">
                <a:solidFill>
                  <a:srgbClr val="FF0000"/>
                </a:solidFill>
              </a:rPr>
              <a:t>Iodine = 150 (micro-gram)</a:t>
            </a:r>
            <a:br>
              <a:rPr lang="en-GB" sz="1400" dirty="0" smtClean="0">
                <a:solidFill>
                  <a:srgbClr val="FF0000"/>
                </a:solidFill>
              </a:rPr>
            </a:br>
            <a:r>
              <a:rPr lang="en-GB" sz="1400" dirty="0" smtClean="0">
                <a:solidFill>
                  <a:srgbClr val="FF0000"/>
                </a:solidFill>
              </a:rPr>
              <a:t>Iron = 11 (mg)</a:t>
            </a:r>
            <a:br>
              <a:rPr lang="en-GB" sz="1400" dirty="0" smtClean="0">
                <a:solidFill>
                  <a:srgbClr val="FF0000"/>
                </a:solidFill>
              </a:rPr>
            </a:br>
            <a:r>
              <a:rPr lang="en-GB" sz="1400" dirty="0" smtClean="0">
                <a:solidFill>
                  <a:srgbClr val="FF0000"/>
                </a:solidFill>
              </a:rPr>
              <a:t>Magnesium = 410 (mg)</a:t>
            </a:r>
            <a:br>
              <a:rPr lang="en-GB" sz="1400" dirty="0" smtClean="0">
                <a:solidFill>
                  <a:srgbClr val="FF0000"/>
                </a:solidFill>
              </a:rPr>
            </a:br>
            <a:r>
              <a:rPr lang="en-GB" sz="1400" dirty="0" smtClean="0">
                <a:solidFill>
                  <a:srgbClr val="FF0000"/>
                </a:solidFill>
              </a:rPr>
              <a:t>Manganese = 2.2 (mg)</a:t>
            </a:r>
            <a:br>
              <a:rPr lang="en-GB" sz="1400" dirty="0" smtClean="0">
                <a:solidFill>
                  <a:srgbClr val="FF0000"/>
                </a:solidFill>
              </a:rPr>
            </a:br>
            <a:r>
              <a:rPr lang="en-GB" sz="1400" dirty="0" smtClean="0">
                <a:solidFill>
                  <a:srgbClr val="FF0000"/>
                </a:solidFill>
              </a:rPr>
              <a:t>Molybdenum = 43 (micro-gram)</a:t>
            </a:r>
            <a:br>
              <a:rPr lang="en-GB" sz="1400" dirty="0" smtClean="0">
                <a:solidFill>
                  <a:srgbClr val="FF0000"/>
                </a:solidFill>
              </a:rPr>
            </a:br>
            <a:r>
              <a:rPr lang="en-GB" sz="1400" dirty="0" smtClean="0">
                <a:solidFill>
                  <a:srgbClr val="FF0000"/>
                </a:solidFill>
              </a:rPr>
              <a:t>Phosphorus = 1,250 (mg)</a:t>
            </a:r>
            <a:br>
              <a:rPr lang="en-GB" sz="1400" dirty="0" smtClean="0">
                <a:solidFill>
                  <a:srgbClr val="FF0000"/>
                </a:solidFill>
              </a:rPr>
            </a:br>
            <a:r>
              <a:rPr lang="en-GB" sz="1400" dirty="0" smtClean="0">
                <a:solidFill>
                  <a:srgbClr val="FF0000"/>
                </a:solidFill>
              </a:rPr>
              <a:t>Selenium = 55 (micro-gram)</a:t>
            </a:r>
            <a:br>
              <a:rPr lang="en-GB" sz="1400" dirty="0" smtClean="0">
                <a:solidFill>
                  <a:srgbClr val="FF0000"/>
                </a:solidFill>
              </a:rPr>
            </a:br>
            <a:r>
              <a:rPr lang="en-GB" sz="1400" dirty="0" smtClean="0">
                <a:solidFill>
                  <a:srgbClr val="FF0000"/>
                </a:solidFill>
              </a:rPr>
              <a:t>Zinc = 11 (mg)</a:t>
            </a:r>
            <a:br>
              <a:rPr lang="en-GB" sz="1400" dirty="0" smtClean="0">
                <a:solidFill>
                  <a:srgbClr val="FF0000"/>
                </a:solidFill>
              </a:rPr>
            </a:br>
            <a:r>
              <a:rPr lang="en-GB" sz="1400" dirty="0" smtClean="0">
                <a:solidFill>
                  <a:srgbClr val="FF0000"/>
                </a:solidFill>
              </a:rPr>
              <a:t>Potassium = 4.7 (g)</a:t>
            </a:r>
            <a:br>
              <a:rPr lang="en-GB" sz="1400" dirty="0" smtClean="0">
                <a:solidFill>
                  <a:srgbClr val="FF0000"/>
                </a:solidFill>
              </a:rPr>
            </a:br>
            <a:r>
              <a:rPr lang="en-GB" sz="1400" dirty="0" smtClean="0">
                <a:solidFill>
                  <a:srgbClr val="FF0000"/>
                </a:solidFill>
              </a:rPr>
              <a:t>Sodium = 1.5 (g)</a:t>
            </a:r>
            <a:br>
              <a:rPr lang="en-GB" sz="1400" dirty="0" smtClean="0">
                <a:solidFill>
                  <a:srgbClr val="FF0000"/>
                </a:solidFill>
              </a:rPr>
            </a:br>
            <a:r>
              <a:rPr lang="en-GB" sz="1400" dirty="0" smtClean="0">
                <a:solidFill>
                  <a:srgbClr val="FF0000"/>
                </a:solidFill>
              </a:rPr>
              <a:t>Chloride = 2.3 (g)</a:t>
            </a:r>
          </a:p>
        </p:txBody>
      </p:sp>
      <p:sp>
        <p:nvSpPr>
          <p:cNvPr id="21" name="Rectangle 20"/>
          <p:cNvSpPr/>
          <p:nvPr/>
        </p:nvSpPr>
        <p:spPr>
          <a:xfrm>
            <a:off x="2590800" y="6324600"/>
            <a:ext cx="4495800" cy="990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p:cNvCxnSpPr/>
          <p:nvPr/>
        </p:nvCxnSpPr>
        <p:spPr>
          <a:xfrm>
            <a:off x="3200400" y="6324600"/>
            <a:ext cx="3505200" cy="0"/>
          </a:xfrm>
          <a:prstGeom prst="line">
            <a:avLst/>
          </a:prstGeom>
          <a:ln>
            <a:solidFill>
              <a:srgbClr val="FF0000"/>
            </a:solidFill>
          </a:ln>
          <a:scene3d>
            <a:camera prst="orthographicFront"/>
            <a:lightRig rig="threePt" dir="t"/>
          </a:scene3d>
          <a:sp3d>
            <a:bevelT prst="convex"/>
          </a:sp3d>
        </p:spPr>
        <p:style>
          <a:lnRef idx="3">
            <a:schemeClr val="accent2"/>
          </a:lnRef>
          <a:fillRef idx="0">
            <a:schemeClr val="accent2"/>
          </a:fillRef>
          <a:effectRef idx="2">
            <a:schemeClr val="accent2"/>
          </a:effectRef>
          <a:fontRef idx="minor">
            <a:schemeClr val="tx1"/>
          </a:fontRef>
        </p:style>
      </p:cxnSp>
      <p:sp>
        <p:nvSpPr>
          <p:cNvPr id="19" name="Action Button: Home 18">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hlinkClick r:id="rId7" action="ppaction://hlinksldjump"/>
          </p:cNvPr>
          <p:cNvSpPr txBox="1"/>
          <p:nvPr/>
        </p:nvSpPr>
        <p:spPr>
          <a:xfrm>
            <a:off x="7467600" y="6096000"/>
            <a:ext cx="1432187" cy="58477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3200" dirty="0" smtClean="0">
                <a:solidFill>
                  <a:srgbClr val="FF0000"/>
                </a:solidFill>
              </a:rPr>
              <a:t>5-a-day</a:t>
            </a:r>
            <a:endParaRPr lang="en-GB" sz="32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584537"/>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RDA</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7" name="Action Button: Help 6">
            <a:hlinkClick r:id="rId3"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4" name="Rectangle 13"/>
          <p:cNvSpPr/>
          <p:nvPr/>
        </p:nvSpPr>
        <p:spPr>
          <a:xfrm>
            <a:off x="228600" y="1923871"/>
            <a:ext cx="1752600" cy="1200329"/>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GB" dirty="0" smtClean="0">
                <a:solidFill>
                  <a:srgbClr val="FF0000"/>
                </a:solidFill>
              </a:rPr>
              <a:t>Click your category below to find out your RDA! </a:t>
            </a:r>
            <a:endParaRPr lang="en-GB" dirty="0">
              <a:solidFill>
                <a:srgbClr val="FF0000"/>
              </a:solidFill>
            </a:endParaRPr>
          </a:p>
        </p:txBody>
      </p:sp>
      <p:sp>
        <p:nvSpPr>
          <p:cNvPr id="15" name="TextBox 14">
            <a:hlinkClick r:id="rId4" action="ppaction://hlinksldjump"/>
          </p:cNvPr>
          <p:cNvSpPr txBox="1"/>
          <p:nvPr/>
        </p:nvSpPr>
        <p:spPr>
          <a:xfrm>
            <a:off x="228600" y="3516868"/>
            <a:ext cx="176009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Male aged 10-13</a:t>
            </a:r>
            <a:endParaRPr lang="en-GB" dirty="0">
              <a:solidFill>
                <a:srgbClr val="FF0000"/>
              </a:solidFill>
            </a:endParaRPr>
          </a:p>
        </p:txBody>
      </p:sp>
      <p:sp>
        <p:nvSpPr>
          <p:cNvPr id="16" name="TextBox 15">
            <a:hlinkClick r:id="rId5" action="ppaction://hlinksldjump"/>
          </p:cNvPr>
          <p:cNvSpPr txBox="1"/>
          <p:nvPr/>
        </p:nvSpPr>
        <p:spPr>
          <a:xfrm>
            <a:off x="228600" y="4126468"/>
            <a:ext cx="176009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Male aged 14-16</a:t>
            </a:r>
            <a:endParaRPr lang="en-GB" dirty="0">
              <a:solidFill>
                <a:srgbClr val="FF0000"/>
              </a:solidFill>
            </a:endParaRPr>
          </a:p>
        </p:txBody>
      </p:sp>
      <p:sp>
        <p:nvSpPr>
          <p:cNvPr id="17" name="TextBox 16"/>
          <p:cNvSpPr txBox="1"/>
          <p:nvPr/>
        </p:nvSpPr>
        <p:spPr>
          <a:xfrm>
            <a:off x="228600" y="4766846"/>
            <a:ext cx="1763688" cy="338554"/>
          </a:xfrm>
          <a:prstGeom prst="rect">
            <a:avLst/>
          </a:prstGeom>
          <a:ln>
            <a:solidFill>
              <a:srgbClr val="FF0000"/>
            </a:solidFill>
          </a:ln>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b="1" dirty="0" smtClean="0">
                <a:solidFill>
                  <a:srgbClr val="FF0000"/>
                </a:solidFill>
              </a:rPr>
              <a:t>Female aged 10-13</a:t>
            </a:r>
            <a:endParaRPr lang="en-GB" sz="1600" b="1" dirty="0">
              <a:solidFill>
                <a:srgbClr val="FF0000"/>
              </a:solidFill>
            </a:endParaRPr>
          </a:p>
        </p:txBody>
      </p:sp>
      <p:sp>
        <p:nvSpPr>
          <p:cNvPr id="18" name="TextBox 17">
            <a:hlinkClick r:id="rId6" action="ppaction://hlinksldjump"/>
          </p:cNvPr>
          <p:cNvSpPr txBox="1"/>
          <p:nvPr/>
        </p:nvSpPr>
        <p:spPr>
          <a:xfrm>
            <a:off x="228600" y="5376446"/>
            <a:ext cx="1763688"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dirty="0" smtClean="0">
                <a:solidFill>
                  <a:srgbClr val="FF0000"/>
                </a:solidFill>
              </a:rPr>
              <a:t>Female aged 14-16</a:t>
            </a:r>
            <a:endParaRPr lang="en-GB" sz="1600" dirty="0">
              <a:solidFill>
                <a:srgbClr val="FF0000"/>
              </a:solidFill>
            </a:endParaRPr>
          </a:p>
        </p:txBody>
      </p:sp>
      <p:cxnSp>
        <p:nvCxnSpPr>
          <p:cNvPr id="19" name="Straight Connector 18"/>
          <p:cNvCxnSpPr/>
          <p:nvPr/>
        </p:nvCxnSpPr>
        <p:spPr>
          <a:xfrm>
            <a:off x="3200400" y="6324600"/>
            <a:ext cx="35052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20" name="Rectangle 19"/>
          <p:cNvSpPr/>
          <p:nvPr/>
        </p:nvSpPr>
        <p:spPr>
          <a:xfrm>
            <a:off x="3200400" y="1676400"/>
            <a:ext cx="3505200" cy="5105400"/>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numCol="2" anchor="t">
            <a:spAutoFit/>
          </a:bodyPr>
          <a:lstStyle/>
          <a:p>
            <a:r>
              <a:rPr lang="en-GB" sz="1400" dirty="0" smtClean="0">
                <a:solidFill>
                  <a:srgbClr val="FF0000"/>
                </a:solidFill>
              </a:rPr>
              <a:t>Vitamin A = 600 (micro-gram)</a:t>
            </a:r>
            <a:br>
              <a:rPr lang="en-GB" sz="1400" dirty="0" smtClean="0">
                <a:solidFill>
                  <a:srgbClr val="FF0000"/>
                </a:solidFill>
              </a:rPr>
            </a:br>
            <a:r>
              <a:rPr lang="en-GB" sz="1400" dirty="0" smtClean="0">
                <a:solidFill>
                  <a:srgbClr val="FF0000"/>
                </a:solidFill>
              </a:rPr>
              <a:t>Vitamin C = 45 (mg)</a:t>
            </a:r>
            <a:br>
              <a:rPr lang="en-GB" sz="1400" dirty="0" smtClean="0">
                <a:solidFill>
                  <a:srgbClr val="FF0000"/>
                </a:solidFill>
              </a:rPr>
            </a:br>
            <a:r>
              <a:rPr lang="en-GB" sz="1400" dirty="0" smtClean="0">
                <a:solidFill>
                  <a:srgbClr val="FF0000"/>
                </a:solidFill>
              </a:rPr>
              <a:t>Vitamin D = 5 (micro-gram)</a:t>
            </a:r>
            <a:br>
              <a:rPr lang="en-GB" sz="1400" dirty="0" smtClean="0">
                <a:solidFill>
                  <a:srgbClr val="FF0000"/>
                </a:solidFill>
              </a:rPr>
            </a:br>
            <a:r>
              <a:rPr lang="en-GB" sz="1400" dirty="0" smtClean="0">
                <a:solidFill>
                  <a:srgbClr val="FF0000"/>
                </a:solidFill>
              </a:rPr>
              <a:t>Vitamin E = 11 (mg)</a:t>
            </a:r>
            <a:br>
              <a:rPr lang="en-GB" sz="1400" dirty="0" smtClean="0">
                <a:solidFill>
                  <a:srgbClr val="FF0000"/>
                </a:solidFill>
              </a:rPr>
            </a:br>
            <a:r>
              <a:rPr lang="en-GB" sz="1400" dirty="0" smtClean="0">
                <a:solidFill>
                  <a:srgbClr val="FF0000"/>
                </a:solidFill>
              </a:rPr>
              <a:t>Vitamin K = 60 (micro-gram)</a:t>
            </a:r>
            <a:br>
              <a:rPr lang="en-GB" sz="1400" dirty="0" smtClean="0">
                <a:solidFill>
                  <a:srgbClr val="FF0000"/>
                </a:solidFill>
              </a:rPr>
            </a:br>
            <a:r>
              <a:rPr lang="en-GB" sz="1400" dirty="0" err="1" smtClean="0">
                <a:solidFill>
                  <a:srgbClr val="FF0000"/>
                </a:solidFill>
              </a:rPr>
              <a:t>Thiamin</a:t>
            </a:r>
            <a:r>
              <a:rPr lang="en-GB" sz="1400" dirty="0" smtClean="0">
                <a:solidFill>
                  <a:srgbClr val="FF0000"/>
                </a:solidFill>
              </a:rPr>
              <a:t> = 0.9 (mg)</a:t>
            </a:r>
            <a:br>
              <a:rPr lang="en-GB" sz="1400" dirty="0" smtClean="0">
                <a:solidFill>
                  <a:srgbClr val="FF0000"/>
                </a:solidFill>
              </a:rPr>
            </a:br>
            <a:r>
              <a:rPr lang="en-GB" sz="1400" dirty="0" smtClean="0">
                <a:solidFill>
                  <a:srgbClr val="FF0000"/>
                </a:solidFill>
              </a:rPr>
              <a:t>Riboflavin = 0.9 (mg)</a:t>
            </a:r>
            <a:br>
              <a:rPr lang="en-GB" sz="1400" dirty="0" smtClean="0">
                <a:solidFill>
                  <a:srgbClr val="FF0000"/>
                </a:solidFill>
              </a:rPr>
            </a:br>
            <a:r>
              <a:rPr lang="en-GB" sz="1400" dirty="0" smtClean="0">
                <a:solidFill>
                  <a:srgbClr val="FF0000"/>
                </a:solidFill>
              </a:rPr>
              <a:t>Niacin = 12 (mg)</a:t>
            </a:r>
            <a:br>
              <a:rPr lang="en-GB" sz="1400" dirty="0" smtClean="0">
                <a:solidFill>
                  <a:srgbClr val="FF0000"/>
                </a:solidFill>
              </a:rPr>
            </a:br>
            <a:r>
              <a:rPr lang="en-GB" sz="1400" dirty="0" smtClean="0">
                <a:solidFill>
                  <a:srgbClr val="FF0000"/>
                </a:solidFill>
              </a:rPr>
              <a:t>Vitamin B6 = 1.0 (mg)</a:t>
            </a:r>
            <a:br>
              <a:rPr lang="en-GB" sz="1400" dirty="0" smtClean="0">
                <a:solidFill>
                  <a:srgbClr val="FF0000"/>
                </a:solidFill>
              </a:rPr>
            </a:br>
            <a:r>
              <a:rPr lang="en-GB" sz="1400" dirty="0" smtClean="0">
                <a:solidFill>
                  <a:srgbClr val="FF0000"/>
                </a:solidFill>
              </a:rPr>
              <a:t>Foliate = 300 (micro-gram)</a:t>
            </a:r>
            <a:br>
              <a:rPr lang="en-GB" sz="1400" dirty="0" smtClean="0">
                <a:solidFill>
                  <a:srgbClr val="FF0000"/>
                </a:solidFill>
              </a:rPr>
            </a:br>
            <a:r>
              <a:rPr lang="en-GB" sz="1400" dirty="0" smtClean="0">
                <a:solidFill>
                  <a:srgbClr val="FF0000"/>
                </a:solidFill>
              </a:rPr>
              <a:t>Vitamin B12 = 1.8 (micro-</a:t>
            </a:r>
          </a:p>
          <a:p>
            <a:r>
              <a:rPr lang="en-GB" sz="1400" dirty="0" smtClean="0">
                <a:solidFill>
                  <a:srgbClr val="FF0000"/>
                </a:solidFill>
              </a:rPr>
              <a:t>gram)</a:t>
            </a:r>
            <a:br>
              <a:rPr lang="en-GB" sz="1400" dirty="0" smtClean="0">
                <a:solidFill>
                  <a:srgbClr val="FF0000"/>
                </a:solidFill>
              </a:rPr>
            </a:br>
            <a:r>
              <a:rPr lang="en-GB" sz="1400" dirty="0" err="1" smtClean="0">
                <a:solidFill>
                  <a:srgbClr val="FF0000"/>
                </a:solidFill>
              </a:rPr>
              <a:t>Pantothenic</a:t>
            </a:r>
            <a:r>
              <a:rPr lang="en-GB" sz="1400" dirty="0" smtClean="0">
                <a:solidFill>
                  <a:srgbClr val="FF0000"/>
                </a:solidFill>
              </a:rPr>
              <a:t> = 4 (mg)</a:t>
            </a:r>
            <a:br>
              <a:rPr lang="en-GB" sz="1400" dirty="0" smtClean="0">
                <a:solidFill>
                  <a:srgbClr val="FF0000"/>
                </a:solidFill>
              </a:rPr>
            </a:br>
            <a:r>
              <a:rPr lang="en-GB" sz="1400" dirty="0" smtClean="0">
                <a:solidFill>
                  <a:srgbClr val="FF0000"/>
                </a:solidFill>
              </a:rPr>
              <a:t>Biotin = 20 (micro-gram)</a:t>
            </a:r>
            <a:br>
              <a:rPr lang="en-GB" sz="1400" dirty="0" smtClean="0">
                <a:solidFill>
                  <a:srgbClr val="FF0000"/>
                </a:solidFill>
              </a:rPr>
            </a:br>
            <a:r>
              <a:rPr lang="en-GB" sz="1400" dirty="0" err="1" smtClean="0">
                <a:solidFill>
                  <a:srgbClr val="FF0000"/>
                </a:solidFill>
              </a:rPr>
              <a:t>Choline</a:t>
            </a:r>
            <a:r>
              <a:rPr lang="en-GB" sz="1400" dirty="0" smtClean="0">
                <a:solidFill>
                  <a:srgbClr val="FF0000"/>
                </a:solidFill>
              </a:rPr>
              <a:t> = 375 (mg)</a:t>
            </a:r>
            <a:br>
              <a:rPr lang="en-GB" sz="1400" dirty="0" smtClean="0">
                <a:solidFill>
                  <a:srgbClr val="FF0000"/>
                </a:solidFill>
              </a:rPr>
            </a:br>
            <a:r>
              <a:rPr lang="en-GB" sz="1400" dirty="0" smtClean="0">
                <a:solidFill>
                  <a:srgbClr val="FF0000"/>
                </a:solidFill>
              </a:rPr>
              <a:t/>
            </a:r>
            <a:br>
              <a:rPr lang="en-GB" sz="1400" dirty="0" smtClean="0">
                <a:solidFill>
                  <a:srgbClr val="FF0000"/>
                </a:solidFill>
              </a:rPr>
            </a:br>
            <a:endParaRPr lang="en-GB" sz="1400" dirty="0" smtClean="0">
              <a:solidFill>
                <a:srgbClr val="FF0000"/>
              </a:solidFill>
            </a:endParaRPr>
          </a:p>
          <a:p>
            <a:r>
              <a:rPr lang="en-GB" sz="1400" dirty="0" smtClean="0">
                <a:solidFill>
                  <a:srgbClr val="FF0000"/>
                </a:solidFill>
              </a:rPr>
              <a:t>Calcium = 1,300 (mg)</a:t>
            </a:r>
            <a:br>
              <a:rPr lang="en-GB" sz="1400" dirty="0" smtClean="0">
                <a:solidFill>
                  <a:srgbClr val="FF0000"/>
                </a:solidFill>
              </a:rPr>
            </a:br>
            <a:r>
              <a:rPr lang="en-GB" sz="1400" dirty="0" smtClean="0">
                <a:solidFill>
                  <a:srgbClr val="FF0000"/>
                </a:solidFill>
              </a:rPr>
              <a:t>Chromium = 21 (micro-gram)</a:t>
            </a:r>
            <a:br>
              <a:rPr lang="en-GB" sz="1400" dirty="0" smtClean="0">
                <a:solidFill>
                  <a:srgbClr val="FF0000"/>
                </a:solidFill>
              </a:rPr>
            </a:br>
            <a:r>
              <a:rPr lang="en-GB" sz="1400" dirty="0" smtClean="0">
                <a:solidFill>
                  <a:srgbClr val="FF0000"/>
                </a:solidFill>
              </a:rPr>
              <a:t>Copper = 700 (micro-gram)</a:t>
            </a:r>
            <a:br>
              <a:rPr lang="en-GB" sz="1400" dirty="0" smtClean="0">
                <a:solidFill>
                  <a:srgbClr val="FF0000"/>
                </a:solidFill>
              </a:rPr>
            </a:br>
            <a:r>
              <a:rPr lang="en-GB" sz="1400" dirty="0" smtClean="0">
                <a:solidFill>
                  <a:srgbClr val="FF0000"/>
                </a:solidFill>
              </a:rPr>
              <a:t>Fluoride = 2 (mg)</a:t>
            </a:r>
            <a:br>
              <a:rPr lang="en-GB" sz="1400" dirty="0" smtClean="0">
                <a:solidFill>
                  <a:srgbClr val="FF0000"/>
                </a:solidFill>
              </a:rPr>
            </a:br>
            <a:r>
              <a:rPr lang="en-GB" sz="1400" dirty="0" smtClean="0">
                <a:solidFill>
                  <a:srgbClr val="FF0000"/>
                </a:solidFill>
              </a:rPr>
              <a:t>Iodine = 120 (micro-gram)</a:t>
            </a:r>
            <a:br>
              <a:rPr lang="en-GB" sz="1400" dirty="0" smtClean="0">
                <a:solidFill>
                  <a:srgbClr val="FF0000"/>
                </a:solidFill>
              </a:rPr>
            </a:br>
            <a:r>
              <a:rPr lang="en-GB" sz="1400" dirty="0" smtClean="0">
                <a:solidFill>
                  <a:srgbClr val="FF0000"/>
                </a:solidFill>
              </a:rPr>
              <a:t>Iron = 8 (mg)</a:t>
            </a:r>
            <a:br>
              <a:rPr lang="en-GB" sz="1400" dirty="0" smtClean="0">
                <a:solidFill>
                  <a:srgbClr val="FF0000"/>
                </a:solidFill>
              </a:rPr>
            </a:br>
            <a:r>
              <a:rPr lang="en-GB" sz="1400" dirty="0" smtClean="0">
                <a:solidFill>
                  <a:srgbClr val="FF0000"/>
                </a:solidFill>
              </a:rPr>
              <a:t>Magnesium = 240 (mg)</a:t>
            </a:r>
            <a:br>
              <a:rPr lang="en-GB" sz="1400" dirty="0" smtClean="0">
                <a:solidFill>
                  <a:srgbClr val="FF0000"/>
                </a:solidFill>
              </a:rPr>
            </a:br>
            <a:r>
              <a:rPr lang="en-GB" sz="1400" dirty="0" smtClean="0">
                <a:solidFill>
                  <a:srgbClr val="FF0000"/>
                </a:solidFill>
              </a:rPr>
              <a:t>Manganese = 1.6 (mg)</a:t>
            </a:r>
            <a:br>
              <a:rPr lang="en-GB" sz="1400" dirty="0" smtClean="0">
                <a:solidFill>
                  <a:srgbClr val="FF0000"/>
                </a:solidFill>
              </a:rPr>
            </a:br>
            <a:r>
              <a:rPr lang="en-GB" sz="1400" dirty="0" smtClean="0">
                <a:solidFill>
                  <a:srgbClr val="FF0000"/>
                </a:solidFill>
              </a:rPr>
              <a:t>Molybdenum = 34 (micro-gram)</a:t>
            </a:r>
            <a:br>
              <a:rPr lang="en-GB" sz="1400" dirty="0" smtClean="0">
                <a:solidFill>
                  <a:srgbClr val="FF0000"/>
                </a:solidFill>
              </a:rPr>
            </a:br>
            <a:r>
              <a:rPr lang="en-GB" sz="1400" dirty="0" smtClean="0">
                <a:solidFill>
                  <a:srgbClr val="FF0000"/>
                </a:solidFill>
              </a:rPr>
              <a:t>Phosphorus = 1,250 (mg)</a:t>
            </a:r>
            <a:br>
              <a:rPr lang="en-GB" sz="1400" dirty="0" smtClean="0">
                <a:solidFill>
                  <a:srgbClr val="FF0000"/>
                </a:solidFill>
              </a:rPr>
            </a:br>
            <a:r>
              <a:rPr lang="en-GB" sz="1400" dirty="0" smtClean="0">
                <a:solidFill>
                  <a:srgbClr val="FF0000"/>
                </a:solidFill>
              </a:rPr>
              <a:t>Selenium = 40 (micro-gram)</a:t>
            </a:r>
            <a:br>
              <a:rPr lang="en-GB" sz="1400" dirty="0" smtClean="0">
                <a:solidFill>
                  <a:srgbClr val="FF0000"/>
                </a:solidFill>
              </a:rPr>
            </a:br>
            <a:r>
              <a:rPr lang="en-GB" sz="1400" dirty="0" smtClean="0">
                <a:solidFill>
                  <a:srgbClr val="FF0000"/>
                </a:solidFill>
              </a:rPr>
              <a:t>Zinc = 8 (mg)</a:t>
            </a:r>
            <a:br>
              <a:rPr lang="en-GB" sz="1400" dirty="0" smtClean="0">
                <a:solidFill>
                  <a:srgbClr val="FF0000"/>
                </a:solidFill>
              </a:rPr>
            </a:br>
            <a:r>
              <a:rPr lang="en-GB" sz="1400" dirty="0" smtClean="0">
                <a:solidFill>
                  <a:srgbClr val="FF0000"/>
                </a:solidFill>
              </a:rPr>
              <a:t>Potassium = 4.5 (g)</a:t>
            </a:r>
            <a:br>
              <a:rPr lang="en-GB" sz="1400" dirty="0" smtClean="0">
                <a:solidFill>
                  <a:srgbClr val="FF0000"/>
                </a:solidFill>
              </a:rPr>
            </a:br>
            <a:r>
              <a:rPr lang="en-GB" sz="1400" dirty="0" smtClean="0">
                <a:solidFill>
                  <a:srgbClr val="FF0000"/>
                </a:solidFill>
              </a:rPr>
              <a:t>Sodium = 1.5 (g)</a:t>
            </a:r>
            <a:br>
              <a:rPr lang="en-GB" sz="1400" dirty="0" smtClean="0">
                <a:solidFill>
                  <a:srgbClr val="FF0000"/>
                </a:solidFill>
              </a:rPr>
            </a:br>
            <a:r>
              <a:rPr lang="en-GB" sz="1400" dirty="0" smtClean="0">
                <a:solidFill>
                  <a:srgbClr val="FF0000"/>
                </a:solidFill>
              </a:rPr>
              <a:t>Chloride = 2.3 (g)</a:t>
            </a:r>
            <a:r>
              <a:rPr lang="en-GB" sz="1400" dirty="0" smtClean="0"/>
              <a:t/>
            </a:r>
            <a:br>
              <a:rPr lang="en-GB" sz="1400" dirty="0" smtClean="0"/>
            </a:br>
            <a:endParaRPr lang="en-GB" sz="1400" dirty="0" smtClean="0">
              <a:solidFill>
                <a:srgbClr val="FF0000"/>
              </a:solidFill>
            </a:endParaRPr>
          </a:p>
        </p:txBody>
      </p:sp>
      <p:sp>
        <p:nvSpPr>
          <p:cNvPr id="21" name="Rectangle 20"/>
          <p:cNvSpPr/>
          <p:nvPr/>
        </p:nvSpPr>
        <p:spPr>
          <a:xfrm>
            <a:off x="2895600" y="6477000"/>
            <a:ext cx="4495800" cy="990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p:cNvCxnSpPr/>
          <p:nvPr/>
        </p:nvCxnSpPr>
        <p:spPr>
          <a:xfrm>
            <a:off x="3200400" y="6477000"/>
            <a:ext cx="35052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22" name="Action Button: Home 21">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hlinkClick r:id="rId7" action="ppaction://hlinksldjump"/>
          </p:cNvPr>
          <p:cNvSpPr txBox="1"/>
          <p:nvPr/>
        </p:nvSpPr>
        <p:spPr>
          <a:xfrm>
            <a:off x="7467600" y="6096000"/>
            <a:ext cx="1432187" cy="58477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3200" dirty="0" smtClean="0">
                <a:solidFill>
                  <a:srgbClr val="FF0000"/>
                </a:solidFill>
              </a:rPr>
              <a:t>5-a-day</a:t>
            </a:r>
            <a:endParaRPr lang="en-GB" sz="32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584537"/>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RDA</a:t>
            </a:r>
            <a:endParaRPr lang="en-GB" sz="6000" dirty="0">
              <a:solidFill>
                <a:srgbClr val="FF0000"/>
              </a:solidFill>
              <a:latin typeface="Adobe Heiti Std R" pitchFamily="34" charset="-128"/>
              <a:ea typeface="Adobe Heiti Std R" pitchFamily="34" charset="-128"/>
            </a:endParaRPr>
          </a:p>
        </p:txBody>
      </p:sp>
      <p:sp>
        <p:nvSpPr>
          <p:cNvPr id="5" name="Oval 4"/>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6" name="Picture 8" descr="apples_bouncing_tree_md_wht.gif (15417 bytes)"/>
          <p:cNvPicPr>
            <a:picLocks noChangeAspect="1" noChangeArrowheads="1" noCrop="1"/>
          </p:cNvPicPr>
          <p:nvPr/>
        </p:nvPicPr>
        <p:blipFill>
          <a:blip r:embed="rId2" cstate="print"/>
          <a:srcRect/>
          <a:stretch>
            <a:fillRect/>
          </a:stretch>
        </p:blipFill>
        <p:spPr bwMode="auto">
          <a:xfrm>
            <a:off x="457200" y="457200"/>
            <a:ext cx="1193492" cy="990600"/>
          </a:xfrm>
          <a:prstGeom prst="rect">
            <a:avLst/>
          </a:prstGeom>
          <a:noFill/>
        </p:spPr>
      </p:pic>
      <p:sp>
        <p:nvSpPr>
          <p:cNvPr id="7" name="Action Button: Help 6">
            <a:hlinkClick r:id="rId3"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9" name="Rectangle 8"/>
          <p:cNvSpPr/>
          <p:nvPr/>
        </p:nvSpPr>
        <p:spPr>
          <a:xfrm>
            <a:off x="228600" y="1923871"/>
            <a:ext cx="1752600" cy="1200329"/>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GB" dirty="0" smtClean="0">
                <a:solidFill>
                  <a:srgbClr val="FF0000"/>
                </a:solidFill>
              </a:rPr>
              <a:t>Click your category below to find out your RDA! </a:t>
            </a:r>
            <a:endParaRPr lang="en-GB" dirty="0">
              <a:solidFill>
                <a:srgbClr val="FF0000"/>
              </a:solidFill>
            </a:endParaRPr>
          </a:p>
        </p:txBody>
      </p:sp>
      <p:sp>
        <p:nvSpPr>
          <p:cNvPr id="10" name="TextBox 9">
            <a:hlinkClick r:id="rId4" action="ppaction://hlinksldjump"/>
          </p:cNvPr>
          <p:cNvSpPr txBox="1"/>
          <p:nvPr/>
        </p:nvSpPr>
        <p:spPr>
          <a:xfrm>
            <a:off x="228600" y="3516868"/>
            <a:ext cx="176009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Male aged 10-13</a:t>
            </a:r>
            <a:endParaRPr lang="en-GB" dirty="0">
              <a:solidFill>
                <a:srgbClr val="FF0000"/>
              </a:solidFill>
            </a:endParaRPr>
          </a:p>
        </p:txBody>
      </p:sp>
      <p:sp>
        <p:nvSpPr>
          <p:cNvPr id="11" name="TextBox 10">
            <a:hlinkClick r:id="rId5" action="ppaction://hlinksldjump"/>
          </p:cNvPr>
          <p:cNvSpPr txBox="1"/>
          <p:nvPr/>
        </p:nvSpPr>
        <p:spPr>
          <a:xfrm>
            <a:off x="228600" y="4126468"/>
            <a:ext cx="176009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Male aged 14-16</a:t>
            </a:r>
            <a:endParaRPr lang="en-GB" dirty="0">
              <a:solidFill>
                <a:srgbClr val="FF0000"/>
              </a:solidFill>
            </a:endParaRPr>
          </a:p>
        </p:txBody>
      </p:sp>
      <p:sp>
        <p:nvSpPr>
          <p:cNvPr id="12" name="TextBox 11">
            <a:hlinkClick r:id="rId6" action="ppaction://hlinksldjump"/>
          </p:cNvPr>
          <p:cNvSpPr txBox="1"/>
          <p:nvPr/>
        </p:nvSpPr>
        <p:spPr>
          <a:xfrm>
            <a:off x="228600" y="4766846"/>
            <a:ext cx="1763688"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dirty="0" smtClean="0">
                <a:solidFill>
                  <a:srgbClr val="FF0000"/>
                </a:solidFill>
              </a:rPr>
              <a:t>Female aged 10-13</a:t>
            </a:r>
            <a:endParaRPr lang="en-GB" sz="1600" dirty="0">
              <a:solidFill>
                <a:srgbClr val="FF0000"/>
              </a:solidFill>
            </a:endParaRPr>
          </a:p>
        </p:txBody>
      </p:sp>
      <p:sp>
        <p:nvSpPr>
          <p:cNvPr id="13" name="TextBox 12"/>
          <p:cNvSpPr txBox="1"/>
          <p:nvPr/>
        </p:nvSpPr>
        <p:spPr>
          <a:xfrm>
            <a:off x="228600" y="5376446"/>
            <a:ext cx="1763688" cy="338554"/>
          </a:xfrm>
          <a:prstGeom prst="rect">
            <a:avLst/>
          </a:prstGeom>
          <a:ln>
            <a:solidFill>
              <a:srgbClr val="FF0000"/>
            </a:solidFill>
          </a:ln>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1600" b="1" dirty="0" smtClean="0">
                <a:solidFill>
                  <a:srgbClr val="FF0000"/>
                </a:solidFill>
              </a:rPr>
              <a:t>Female aged 14-16</a:t>
            </a:r>
            <a:endParaRPr lang="en-GB" sz="1600" b="1" dirty="0">
              <a:solidFill>
                <a:srgbClr val="FF0000"/>
              </a:solidFill>
            </a:endParaRPr>
          </a:p>
        </p:txBody>
      </p:sp>
      <p:sp>
        <p:nvSpPr>
          <p:cNvPr id="15" name="Rectangle 14"/>
          <p:cNvSpPr/>
          <p:nvPr/>
        </p:nvSpPr>
        <p:spPr>
          <a:xfrm>
            <a:off x="3200400" y="1797308"/>
            <a:ext cx="3429000" cy="483209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numCol="2" anchor="t">
            <a:spAutoFit/>
          </a:bodyPr>
          <a:lstStyle/>
          <a:p>
            <a:r>
              <a:rPr lang="en-GB" sz="1400" dirty="0" smtClean="0">
                <a:solidFill>
                  <a:srgbClr val="FF0000"/>
                </a:solidFill>
              </a:rPr>
              <a:t>Vitamin A = 700 (micro-gram)</a:t>
            </a:r>
            <a:br>
              <a:rPr lang="en-GB" sz="1400" dirty="0" smtClean="0">
                <a:solidFill>
                  <a:srgbClr val="FF0000"/>
                </a:solidFill>
              </a:rPr>
            </a:br>
            <a:r>
              <a:rPr lang="en-GB" sz="1400" dirty="0" smtClean="0">
                <a:solidFill>
                  <a:srgbClr val="FF0000"/>
                </a:solidFill>
              </a:rPr>
              <a:t>Vitamin C = 65 (mg)</a:t>
            </a:r>
            <a:br>
              <a:rPr lang="en-GB" sz="1400" dirty="0" smtClean="0">
                <a:solidFill>
                  <a:srgbClr val="FF0000"/>
                </a:solidFill>
              </a:rPr>
            </a:br>
            <a:r>
              <a:rPr lang="en-GB" sz="1400" dirty="0" smtClean="0">
                <a:solidFill>
                  <a:srgbClr val="FF0000"/>
                </a:solidFill>
              </a:rPr>
              <a:t>Vitamin D = 5 (micro-gram)</a:t>
            </a:r>
            <a:br>
              <a:rPr lang="en-GB" sz="1400" dirty="0" smtClean="0">
                <a:solidFill>
                  <a:srgbClr val="FF0000"/>
                </a:solidFill>
              </a:rPr>
            </a:br>
            <a:r>
              <a:rPr lang="en-GB" sz="1400" dirty="0" smtClean="0">
                <a:solidFill>
                  <a:srgbClr val="FF0000"/>
                </a:solidFill>
              </a:rPr>
              <a:t>Vitamin E = 15 (mg)</a:t>
            </a:r>
            <a:br>
              <a:rPr lang="en-GB" sz="1400" dirty="0" smtClean="0">
                <a:solidFill>
                  <a:srgbClr val="FF0000"/>
                </a:solidFill>
              </a:rPr>
            </a:br>
            <a:r>
              <a:rPr lang="en-GB" sz="1400" dirty="0" smtClean="0">
                <a:solidFill>
                  <a:srgbClr val="FF0000"/>
                </a:solidFill>
              </a:rPr>
              <a:t>Vitamin K = 75 (micro-gram)</a:t>
            </a:r>
            <a:br>
              <a:rPr lang="en-GB" sz="1400" dirty="0" smtClean="0">
                <a:solidFill>
                  <a:srgbClr val="FF0000"/>
                </a:solidFill>
              </a:rPr>
            </a:br>
            <a:r>
              <a:rPr lang="en-GB" sz="1400" dirty="0" err="1" smtClean="0">
                <a:solidFill>
                  <a:srgbClr val="FF0000"/>
                </a:solidFill>
              </a:rPr>
              <a:t>Thiamin</a:t>
            </a:r>
            <a:r>
              <a:rPr lang="en-GB" sz="1400" dirty="0" smtClean="0">
                <a:solidFill>
                  <a:srgbClr val="FF0000"/>
                </a:solidFill>
              </a:rPr>
              <a:t> = 1.0 (mg)</a:t>
            </a:r>
            <a:br>
              <a:rPr lang="en-GB" sz="1400" dirty="0" smtClean="0">
                <a:solidFill>
                  <a:srgbClr val="FF0000"/>
                </a:solidFill>
              </a:rPr>
            </a:br>
            <a:r>
              <a:rPr lang="en-GB" sz="1400" dirty="0" smtClean="0">
                <a:solidFill>
                  <a:srgbClr val="FF0000"/>
                </a:solidFill>
              </a:rPr>
              <a:t>Riboflavin = 1.0 (mg)</a:t>
            </a:r>
            <a:br>
              <a:rPr lang="en-GB" sz="1400" dirty="0" smtClean="0">
                <a:solidFill>
                  <a:srgbClr val="FF0000"/>
                </a:solidFill>
              </a:rPr>
            </a:br>
            <a:r>
              <a:rPr lang="en-GB" sz="1400" dirty="0" smtClean="0">
                <a:solidFill>
                  <a:srgbClr val="FF0000"/>
                </a:solidFill>
              </a:rPr>
              <a:t>Niacin = 14 (mg)</a:t>
            </a:r>
            <a:br>
              <a:rPr lang="en-GB" sz="1400" dirty="0" smtClean="0">
                <a:solidFill>
                  <a:srgbClr val="FF0000"/>
                </a:solidFill>
              </a:rPr>
            </a:br>
            <a:r>
              <a:rPr lang="en-GB" sz="1400" dirty="0" smtClean="0">
                <a:solidFill>
                  <a:srgbClr val="FF0000"/>
                </a:solidFill>
              </a:rPr>
              <a:t>Vitamin B6 = 1.2 (mg)</a:t>
            </a:r>
            <a:br>
              <a:rPr lang="en-GB" sz="1400" dirty="0" smtClean="0">
                <a:solidFill>
                  <a:srgbClr val="FF0000"/>
                </a:solidFill>
              </a:rPr>
            </a:br>
            <a:r>
              <a:rPr lang="en-GB" sz="1400" dirty="0" smtClean="0">
                <a:solidFill>
                  <a:srgbClr val="FF0000"/>
                </a:solidFill>
              </a:rPr>
              <a:t>Foliate = 400i (micro-gram)</a:t>
            </a:r>
            <a:br>
              <a:rPr lang="en-GB" sz="1400" dirty="0" smtClean="0">
                <a:solidFill>
                  <a:srgbClr val="FF0000"/>
                </a:solidFill>
              </a:rPr>
            </a:br>
            <a:r>
              <a:rPr lang="en-GB" sz="1400" dirty="0" smtClean="0">
                <a:solidFill>
                  <a:srgbClr val="FF0000"/>
                </a:solidFill>
              </a:rPr>
              <a:t>Vitamin B12 = 2.4 (micro-gram)</a:t>
            </a:r>
            <a:br>
              <a:rPr lang="en-GB" sz="1400" dirty="0" smtClean="0">
                <a:solidFill>
                  <a:srgbClr val="FF0000"/>
                </a:solidFill>
              </a:rPr>
            </a:br>
            <a:r>
              <a:rPr lang="en-GB" sz="1400" dirty="0" err="1" smtClean="0">
                <a:solidFill>
                  <a:srgbClr val="FF0000"/>
                </a:solidFill>
              </a:rPr>
              <a:t>Pantothenic</a:t>
            </a:r>
            <a:r>
              <a:rPr lang="en-GB" sz="1400" dirty="0" smtClean="0">
                <a:solidFill>
                  <a:srgbClr val="FF0000"/>
                </a:solidFill>
              </a:rPr>
              <a:t> = 5 (mg)</a:t>
            </a:r>
            <a:br>
              <a:rPr lang="en-GB" sz="1400" dirty="0" smtClean="0">
                <a:solidFill>
                  <a:srgbClr val="FF0000"/>
                </a:solidFill>
              </a:rPr>
            </a:br>
            <a:r>
              <a:rPr lang="en-GB" sz="1400" dirty="0" smtClean="0">
                <a:solidFill>
                  <a:srgbClr val="FF0000"/>
                </a:solidFill>
              </a:rPr>
              <a:t>Biotin = 25 (micro-gram)</a:t>
            </a:r>
            <a:br>
              <a:rPr lang="en-GB" sz="1400" dirty="0" smtClean="0">
                <a:solidFill>
                  <a:srgbClr val="FF0000"/>
                </a:solidFill>
              </a:rPr>
            </a:br>
            <a:r>
              <a:rPr lang="en-GB" sz="1400" dirty="0" err="1" smtClean="0">
                <a:solidFill>
                  <a:srgbClr val="FF0000"/>
                </a:solidFill>
              </a:rPr>
              <a:t>Choline</a:t>
            </a:r>
            <a:r>
              <a:rPr lang="en-GB" sz="1400" dirty="0" smtClean="0">
                <a:solidFill>
                  <a:srgbClr val="FF0000"/>
                </a:solidFill>
              </a:rPr>
              <a:t> = 400 (mg)</a:t>
            </a:r>
            <a:br>
              <a:rPr lang="en-GB" sz="1400" dirty="0" smtClean="0">
                <a:solidFill>
                  <a:srgbClr val="FF0000"/>
                </a:solidFill>
              </a:rPr>
            </a:br>
            <a:r>
              <a:rPr lang="en-GB" sz="1400" dirty="0" smtClean="0">
                <a:solidFill>
                  <a:srgbClr val="FF0000"/>
                </a:solidFill>
              </a:rPr>
              <a:t>Calcium = 1,300 (mg)</a:t>
            </a:r>
            <a:br>
              <a:rPr lang="en-GB" sz="1400" dirty="0" smtClean="0">
                <a:solidFill>
                  <a:srgbClr val="FF0000"/>
                </a:solidFill>
              </a:rPr>
            </a:br>
            <a:endParaRPr lang="en-GB" sz="1400" dirty="0" smtClean="0">
              <a:solidFill>
                <a:srgbClr val="FF0000"/>
              </a:solidFill>
            </a:endParaRPr>
          </a:p>
          <a:p>
            <a:r>
              <a:rPr lang="en-GB" sz="1400" dirty="0" smtClean="0">
                <a:solidFill>
                  <a:srgbClr val="FF0000"/>
                </a:solidFill>
              </a:rPr>
              <a:t>Chromium = 24 (micro-gram)</a:t>
            </a:r>
            <a:br>
              <a:rPr lang="en-GB" sz="1400" dirty="0" smtClean="0">
                <a:solidFill>
                  <a:srgbClr val="FF0000"/>
                </a:solidFill>
              </a:rPr>
            </a:br>
            <a:r>
              <a:rPr lang="en-GB" sz="1400" dirty="0" smtClean="0">
                <a:solidFill>
                  <a:srgbClr val="FF0000"/>
                </a:solidFill>
              </a:rPr>
              <a:t>Copper = 890 (micro-gram)</a:t>
            </a:r>
            <a:br>
              <a:rPr lang="en-GB" sz="1400" dirty="0" smtClean="0">
                <a:solidFill>
                  <a:srgbClr val="FF0000"/>
                </a:solidFill>
              </a:rPr>
            </a:br>
            <a:r>
              <a:rPr lang="en-GB" sz="1400" dirty="0" smtClean="0">
                <a:solidFill>
                  <a:srgbClr val="FF0000"/>
                </a:solidFill>
              </a:rPr>
              <a:t>Fluoride = 3 (mg)</a:t>
            </a:r>
            <a:br>
              <a:rPr lang="en-GB" sz="1400" dirty="0" smtClean="0">
                <a:solidFill>
                  <a:srgbClr val="FF0000"/>
                </a:solidFill>
              </a:rPr>
            </a:br>
            <a:r>
              <a:rPr lang="en-GB" sz="1400" dirty="0" smtClean="0">
                <a:solidFill>
                  <a:srgbClr val="FF0000"/>
                </a:solidFill>
              </a:rPr>
              <a:t>Iodine = 150 (micro-gram)</a:t>
            </a:r>
            <a:br>
              <a:rPr lang="en-GB" sz="1400" dirty="0" smtClean="0">
                <a:solidFill>
                  <a:srgbClr val="FF0000"/>
                </a:solidFill>
              </a:rPr>
            </a:br>
            <a:r>
              <a:rPr lang="en-GB" sz="1400" dirty="0" smtClean="0">
                <a:solidFill>
                  <a:srgbClr val="FF0000"/>
                </a:solidFill>
              </a:rPr>
              <a:t>Iron = 15 (mg)</a:t>
            </a:r>
            <a:br>
              <a:rPr lang="en-GB" sz="1400" dirty="0" smtClean="0">
                <a:solidFill>
                  <a:srgbClr val="FF0000"/>
                </a:solidFill>
              </a:rPr>
            </a:br>
            <a:r>
              <a:rPr lang="en-GB" sz="1400" dirty="0" smtClean="0">
                <a:solidFill>
                  <a:srgbClr val="FF0000"/>
                </a:solidFill>
              </a:rPr>
              <a:t>Magnesium = 360 (mg)</a:t>
            </a:r>
            <a:br>
              <a:rPr lang="en-GB" sz="1400" dirty="0" smtClean="0">
                <a:solidFill>
                  <a:srgbClr val="FF0000"/>
                </a:solidFill>
              </a:rPr>
            </a:br>
            <a:r>
              <a:rPr lang="en-GB" sz="1400" dirty="0" smtClean="0">
                <a:solidFill>
                  <a:srgbClr val="FF0000"/>
                </a:solidFill>
              </a:rPr>
              <a:t>Manganese = 1.6 (mg)</a:t>
            </a:r>
            <a:br>
              <a:rPr lang="en-GB" sz="1400" dirty="0" smtClean="0">
                <a:solidFill>
                  <a:srgbClr val="FF0000"/>
                </a:solidFill>
              </a:rPr>
            </a:br>
            <a:r>
              <a:rPr lang="en-GB" sz="1400" dirty="0" smtClean="0">
                <a:solidFill>
                  <a:srgbClr val="FF0000"/>
                </a:solidFill>
              </a:rPr>
              <a:t>Molybdenum = 43 (micro-gram)</a:t>
            </a:r>
            <a:br>
              <a:rPr lang="en-GB" sz="1400" dirty="0" smtClean="0">
                <a:solidFill>
                  <a:srgbClr val="FF0000"/>
                </a:solidFill>
              </a:rPr>
            </a:br>
            <a:r>
              <a:rPr lang="en-GB" sz="1400" dirty="0" smtClean="0">
                <a:solidFill>
                  <a:srgbClr val="FF0000"/>
                </a:solidFill>
              </a:rPr>
              <a:t>Phosphorus = 1,250 (mg)</a:t>
            </a:r>
            <a:br>
              <a:rPr lang="en-GB" sz="1400" dirty="0" smtClean="0">
                <a:solidFill>
                  <a:srgbClr val="FF0000"/>
                </a:solidFill>
              </a:rPr>
            </a:br>
            <a:r>
              <a:rPr lang="en-GB" sz="1400" dirty="0" smtClean="0">
                <a:solidFill>
                  <a:srgbClr val="FF0000"/>
                </a:solidFill>
              </a:rPr>
              <a:t>Selenium = 55 (micro-gram)</a:t>
            </a:r>
            <a:br>
              <a:rPr lang="en-GB" sz="1400" dirty="0" smtClean="0">
                <a:solidFill>
                  <a:srgbClr val="FF0000"/>
                </a:solidFill>
              </a:rPr>
            </a:br>
            <a:r>
              <a:rPr lang="en-GB" sz="1400" dirty="0" smtClean="0">
                <a:solidFill>
                  <a:srgbClr val="FF0000"/>
                </a:solidFill>
              </a:rPr>
              <a:t>Zinc = 9 (mg)</a:t>
            </a:r>
            <a:br>
              <a:rPr lang="en-GB" sz="1400" dirty="0" smtClean="0">
                <a:solidFill>
                  <a:srgbClr val="FF0000"/>
                </a:solidFill>
              </a:rPr>
            </a:br>
            <a:r>
              <a:rPr lang="en-GB" sz="1400" dirty="0" smtClean="0">
                <a:solidFill>
                  <a:srgbClr val="FF0000"/>
                </a:solidFill>
              </a:rPr>
              <a:t>Potassium = 4.7 (g)</a:t>
            </a:r>
            <a:br>
              <a:rPr lang="en-GB" sz="1400" dirty="0" smtClean="0">
                <a:solidFill>
                  <a:srgbClr val="FF0000"/>
                </a:solidFill>
              </a:rPr>
            </a:br>
            <a:r>
              <a:rPr lang="en-GB" sz="1400" dirty="0" smtClean="0">
                <a:solidFill>
                  <a:srgbClr val="FF0000"/>
                </a:solidFill>
              </a:rPr>
              <a:t>Sodium = 1.5 (g)</a:t>
            </a:r>
            <a:br>
              <a:rPr lang="en-GB" sz="1400" dirty="0" smtClean="0">
                <a:solidFill>
                  <a:srgbClr val="FF0000"/>
                </a:solidFill>
              </a:rPr>
            </a:br>
            <a:r>
              <a:rPr lang="en-GB" sz="1400" dirty="0" smtClean="0">
                <a:solidFill>
                  <a:srgbClr val="FF0000"/>
                </a:solidFill>
              </a:rPr>
              <a:t>Chloride = 2.3 (g)</a:t>
            </a:r>
          </a:p>
        </p:txBody>
      </p:sp>
      <p:sp>
        <p:nvSpPr>
          <p:cNvPr id="16" name="Rectangle 15"/>
          <p:cNvSpPr/>
          <p:nvPr/>
        </p:nvSpPr>
        <p:spPr>
          <a:xfrm>
            <a:off x="2819400" y="6400800"/>
            <a:ext cx="4495800" cy="990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p:cNvCxnSpPr/>
          <p:nvPr/>
        </p:nvCxnSpPr>
        <p:spPr>
          <a:xfrm>
            <a:off x="3200400" y="6400800"/>
            <a:ext cx="34290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8" name="Action Button: Home 17">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hlinkClick r:id="rId7" action="ppaction://hlinksldjump"/>
          </p:cNvPr>
          <p:cNvSpPr txBox="1"/>
          <p:nvPr/>
        </p:nvSpPr>
        <p:spPr>
          <a:xfrm>
            <a:off x="7467600" y="6096000"/>
            <a:ext cx="1432187" cy="58477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3200" dirty="0" smtClean="0">
                <a:solidFill>
                  <a:srgbClr val="FF0000"/>
                </a:solidFill>
              </a:rPr>
              <a:t>5-a-day</a:t>
            </a:r>
            <a:endParaRPr lang="en-GB" sz="32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7" name="TextBox 6"/>
          <p:cNvSpPr txBox="1"/>
          <p:nvPr/>
        </p:nvSpPr>
        <p:spPr>
          <a:xfrm>
            <a:off x="16764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Keeping fit</a:t>
            </a:r>
            <a:endParaRPr lang="en-GB" sz="6000" dirty="0">
              <a:solidFill>
                <a:srgbClr val="FF0000"/>
              </a:solidFill>
              <a:latin typeface="Adobe Heiti Std R" pitchFamily="34" charset="-128"/>
              <a:ea typeface="Adobe Heiti Std R" pitchFamily="34" charset="-128"/>
            </a:endParaRPr>
          </a:p>
        </p:txBody>
      </p:sp>
      <p:pic>
        <p:nvPicPr>
          <p:cNvPr id="2049" name="Picture 1" descr="dumbells"/>
          <p:cNvPicPr>
            <a:picLocks noChangeAspect="1" noChangeArrowheads="1" noCrop="1"/>
          </p:cNvPicPr>
          <p:nvPr/>
        </p:nvPicPr>
        <p:blipFill>
          <a:blip r:embed="rId2" cstate="print"/>
          <a:srcRect/>
          <a:stretch>
            <a:fillRect/>
          </a:stretch>
        </p:blipFill>
        <p:spPr bwMode="auto">
          <a:xfrm>
            <a:off x="457200" y="228600"/>
            <a:ext cx="1304925" cy="1409700"/>
          </a:xfrm>
          <a:prstGeom prst="rect">
            <a:avLst/>
          </a:prstGeom>
          <a:noFill/>
        </p:spPr>
      </p:pic>
      <p:sp>
        <p:nvSpPr>
          <p:cNvPr id="10" name="TextBox 9">
            <a:hlinkClick r:id="rId3" action="ppaction://hlinksldjump"/>
          </p:cNvPr>
          <p:cNvSpPr txBox="1"/>
          <p:nvPr/>
        </p:nvSpPr>
        <p:spPr>
          <a:xfrm>
            <a:off x="1371600" y="6120825"/>
            <a:ext cx="33528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More on exercise</a:t>
            </a:r>
            <a:endParaRPr lang="en-GB" sz="3200" dirty="0">
              <a:solidFill>
                <a:srgbClr val="FF0000"/>
              </a:solidFill>
              <a:latin typeface="Adobe Heiti Std R" pitchFamily="34" charset="-128"/>
              <a:ea typeface="Adobe Heiti Std R" pitchFamily="34" charset="-128"/>
            </a:endParaRPr>
          </a:p>
        </p:txBody>
      </p:sp>
      <p:sp>
        <p:nvSpPr>
          <p:cNvPr id="11" name="TextBox 10">
            <a:hlinkClick r:id="rId4" action="ppaction://hlinksldjump"/>
          </p:cNvPr>
          <p:cNvSpPr txBox="1"/>
          <p:nvPr/>
        </p:nvSpPr>
        <p:spPr>
          <a:xfrm>
            <a:off x="5334000" y="6120825"/>
            <a:ext cx="32766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What is my BMI?</a:t>
            </a:r>
            <a:endParaRPr lang="en-GB" sz="3200" dirty="0">
              <a:solidFill>
                <a:srgbClr val="FF0000"/>
              </a:solidFill>
              <a:latin typeface="Adobe Heiti Std R" pitchFamily="34" charset="-128"/>
              <a:ea typeface="Adobe Heiti Std R" pitchFamily="34" charset="-128"/>
            </a:endParaRPr>
          </a:p>
        </p:txBody>
      </p:sp>
      <p:sp>
        <p:nvSpPr>
          <p:cNvPr id="12" name="Action Button: Home 11">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ction Button: Help 13">
            <a:hlinkClick r:id="rId5"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3" name="Rectangle 12"/>
          <p:cNvSpPr/>
          <p:nvPr/>
        </p:nvSpPr>
        <p:spPr>
          <a:xfrm>
            <a:off x="533400" y="2133600"/>
            <a:ext cx="7924800" cy="255454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000" dirty="0" smtClean="0">
                <a:solidFill>
                  <a:srgbClr val="FF0000"/>
                </a:solidFill>
              </a:rPr>
              <a:t>Keeping yourself fit and healthy involves eating a healthy balanced diet, exercising and looking after your body; to keep you as fit as a fiddle.</a:t>
            </a:r>
            <a:br>
              <a:rPr lang="en-GB" sz="2000" dirty="0" smtClean="0">
                <a:solidFill>
                  <a:srgbClr val="FF0000"/>
                </a:solidFill>
              </a:rPr>
            </a:br>
            <a:r>
              <a:rPr lang="en-GB" sz="2000" dirty="0" smtClean="0">
                <a:solidFill>
                  <a:srgbClr val="FF0000"/>
                </a:solidFill>
              </a:rPr>
              <a:t/>
            </a:r>
            <a:br>
              <a:rPr lang="en-GB" sz="2000" dirty="0" smtClean="0">
                <a:solidFill>
                  <a:srgbClr val="FF0000"/>
                </a:solidFill>
              </a:rPr>
            </a:br>
            <a:r>
              <a:rPr lang="en-GB" sz="2000" dirty="0" smtClean="0">
                <a:solidFill>
                  <a:srgbClr val="FF0000"/>
                </a:solidFill>
              </a:rPr>
              <a:t>Physical activity is one of the most effective ways of positively influencing our health. Regular exercise can lower our risk of getting serious conditions, such as stroke, heart disease and certain cancers. It can add years to our lives, but most importantly, it keeps us happy and helps us maintain our independence.</a:t>
            </a:r>
            <a:endParaRPr lang="en-GB" sz="20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5" name="TextBox 4"/>
          <p:cNvSpPr txBox="1"/>
          <p:nvPr/>
        </p:nvSpPr>
        <p:spPr>
          <a:xfrm>
            <a:off x="16764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Exercise</a:t>
            </a:r>
            <a:endParaRPr lang="en-GB" sz="6000" dirty="0">
              <a:solidFill>
                <a:srgbClr val="FF0000"/>
              </a:solidFill>
              <a:latin typeface="Adobe Heiti Std R" pitchFamily="34" charset="-128"/>
              <a:ea typeface="Adobe Heiti Std R" pitchFamily="34" charset="-128"/>
            </a:endParaRPr>
          </a:p>
        </p:txBody>
      </p:sp>
      <p:pic>
        <p:nvPicPr>
          <p:cNvPr id="6" name="Picture 1" descr="dumbells"/>
          <p:cNvPicPr>
            <a:picLocks noChangeAspect="1" noChangeArrowheads="1" noCrop="1"/>
          </p:cNvPicPr>
          <p:nvPr/>
        </p:nvPicPr>
        <p:blipFill>
          <a:blip r:embed="rId2" cstate="print"/>
          <a:srcRect/>
          <a:stretch>
            <a:fillRect/>
          </a:stretch>
        </p:blipFill>
        <p:spPr bwMode="auto">
          <a:xfrm>
            <a:off x="457200" y="228600"/>
            <a:ext cx="1304925" cy="1409700"/>
          </a:xfrm>
          <a:prstGeom prst="rect">
            <a:avLst/>
          </a:prstGeom>
          <a:noFill/>
        </p:spPr>
      </p:pic>
      <p:sp>
        <p:nvSpPr>
          <p:cNvPr id="8" name="TextBox 7">
            <a:hlinkClick r:id="rId3" action="ppaction://hlinksldjump"/>
          </p:cNvPr>
          <p:cNvSpPr txBox="1"/>
          <p:nvPr/>
        </p:nvSpPr>
        <p:spPr>
          <a:xfrm>
            <a:off x="4572000" y="6120825"/>
            <a:ext cx="32766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What is my BMI?</a:t>
            </a:r>
            <a:endParaRPr lang="en-GB" sz="3200" dirty="0">
              <a:solidFill>
                <a:srgbClr val="FF0000"/>
              </a:solidFill>
              <a:latin typeface="Adobe Heiti Std R" pitchFamily="34" charset="-128"/>
              <a:ea typeface="Adobe Heiti Std R" pitchFamily="34" charset="-128"/>
            </a:endParaRPr>
          </a:p>
        </p:txBody>
      </p:sp>
      <p:sp>
        <p:nvSpPr>
          <p:cNvPr id="9" name="Action Button: Home 8">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ction Button: Help 9">
            <a:hlinkClick r:id="rId4"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pic>
        <p:nvPicPr>
          <p:cNvPr id="37889" name="Picture 2" descr="http://-web.washer-/trans.gif"/>
          <p:cNvPicPr>
            <a:picLocks noChangeAspect="1" noChangeArrowheads="1"/>
          </p:cNvPicPr>
          <p:nvPr/>
        </p:nvPicPr>
        <p:blipFill>
          <a:blip r:embed="rId5"/>
          <a:srcRect/>
          <a:stretch>
            <a:fillRect/>
          </a:stretch>
        </p:blipFill>
        <p:spPr bwMode="auto">
          <a:xfrm>
            <a:off x="0" y="457200"/>
            <a:ext cx="9525" cy="9525"/>
          </a:xfrm>
          <a:prstGeom prst="rect">
            <a:avLst/>
          </a:prstGeom>
          <a:noFill/>
        </p:spPr>
      </p:pic>
      <p:sp>
        <p:nvSpPr>
          <p:cNvPr id="12" name="TextBox 11">
            <a:hlinkClick r:id="rId6" action="ppaction://hlinksldjump"/>
          </p:cNvPr>
          <p:cNvSpPr txBox="1"/>
          <p:nvPr/>
        </p:nvSpPr>
        <p:spPr>
          <a:xfrm>
            <a:off x="8229600" y="6324600"/>
            <a:ext cx="696216"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GB" dirty="0" smtClean="0">
                <a:solidFill>
                  <a:srgbClr val="FF0000"/>
                </a:solidFill>
              </a:rPr>
              <a:t>More</a:t>
            </a:r>
            <a:endParaRPr lang="en-GB" dirty="0">
              <a:solidFill>
                <a:srgbClr val="FF0000"/>
              </a:solidFill>
            </a:endParaRPr>
          </a:p>
        </p:txBody>
      </p:sp>
      <p:sp>
        <p:nvSpPr>
          <p:cNvPr id="15" name="Cloud 14"/>
          <p:cNvSpPr/>
          <p:nvPr/>
        </p:nvSpPr>
        <p:spPr>
          <a:xfrm>
            <a:off x="1828800" y="1752600"/>
            <a:ext cx="2362200" cy="1905000"/>
          </a:xfrm>
          <a:prstGeom prst="cloud">
            <a:avLst/>
          </a:prstGeom>
          <a:ln>
            <a:solidFill>
              <a:srgbClr val="FF0000"/>
            </a:solidFill>
          </a:ln>
          <a:effectLst>
            <a:glow rad="139700">
              <a:schemeClr val="accent2">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US" dirty="0" smtClean="0">
                <a:solidFill>
                  <a:srgbClr val="FF0000"/>
                </a:solidFill>
                <a:ea typeface="Times New Roman" pitchFamily="18" charset="0"/>
                <a:cs typeface="Times New Roman" pitchFamily="18" charset="0"/>
              </a:rPr>
              <a:t>Burn away unwanted calories</a:t>
            </a:r>
            <a:endParaRPr lang="en-GB" dirty="0" smtClean="0">
              <a:solidFill>
                <a:srgbClr val="FF0000"/>
              </a:solidFill>
              <a:cs typeface="Arial" pitchFamily="34" charset="0"/>
            </a:endParaRPr>
          </a:p>
        </p:txBody>
      </p:sp>
      <p:sp>
        <p:nvSpPr>
          <p:cNvPr id="19" name="Cloud 18"/>
          <p:cNvSpPr/>
          <p:nvPr/>
        </p:nvSpPr>
        <p:spPr>
          <a:xfrm>
            <a:off x="228600" y="3886200"/>
            <a:ext cx="2362200" cy="1905000"/>
          </a:xfrm>
          <a:prstGeom prst="cloud">
            <a:avLst/>
          </a:prstGeom>
          <a:ln>
            <a:solidFill>
              <a:srgbClr val="FF0000"/>
            </a:solidFill>
          </a:ln>
          <a:effectLst>
            <a:glow rad="139700">
              <a:schemeClr val="accent2">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solidFill>
                  <a:srgbClr val="FF0000"/>
                </a:solidFill>
              </a:rPr>
              <a:t>Improve your social life</a:t>
            </a:r>
            <a:endParaRPr lang="en-GB" dirty="0"/>
          </a:p>
        </p:txBody>
      </p:sp>
      <p:sp>
        <p:nvSpPr>
          <p:cNvPr id="20" name="Cloud 19"/>
          <p:cNvSpPr/>
          <p:nvPr/>
        </p:nvSpPr>
        <p:spPr>
          <a:xfrm>
            <a:off x="3048000" y="4038600"/>
            <a:ext cx="2362200" cy="1905000"/>
          </a:xfrm>
          <a:prstGeom prst="cloud">
            <a:avLst/>
          </a:prstGeom>
          <a:ln>
            <a:solidFill>
              <a:srgbClr val="FF0000"/>
            </a:solidFill>
          </a:ln>
          <a:effectLst>
            <a:glow rad="139700">
              <a:schemeClr val="accent2">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solidFill>
                  <a:srgbClr val="FF0000"/>
                </a:solidFill>
                <a:ea typeface="Times New Roman" pitchFamily="18" charset="0"/>
                <a:cs typeface="Times New Roman" pitchFamily="18" charset="0"/>
              </a:rPr>
              <a:t>Less prone to disease</a:t>
            </a:r>
            <a:endParaRPr lang="en-GB" dirty="0"/>
          </a:p>
        </p:txBody>
      </p:sp>
      <p:sp>
        <p:nvSpPr>
          <p:cNvPr id="21" name="Cloud 20"/>
          <p:cNvSpPr/>
          <p:nvPr/>
        </p:nvSpPr>
        <p:spPr>
          <a:xfrm>
            <a:off x="6096000" y="3886200"/>
            <a:ext cx="2362200" cy="1905000"/>
          </a:xfrm>
          <a:prstGeom prst="cloud">
            <a:avLst/>
          </a:prstGeom>
          <a:ln>
            <a:solidFill>
              <a:srgbClr val="FF0000"/>
            </a:solidFill>
          </a:ln>
          <a:effectLst>
            <a:glow rad="139700">
              <a:schemeClr val="accent2">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solidFill>
                  <a:srgbClr val="FF0000"/>
                </a:solidFill>
                <a:ea typeface="Times New Roman" pitchFamily="18" charset="0"/>
                <a:cs typeface="Times New Roman" pitchFamily="18" charset="0"/>
              </a:rPr>
              <a:t>Develop your state of mind</a:t>
            </a:r>
            <a:endParaRPr lang="en-GB" dirty="0"/>
          </a:p>
        </p:txBody>
      </p:sp>
      <p:sp>
        <p:nvSpPr>
          <p:cNvPr id="22" name="Cloud 21"/>
          <p:cNvSpPr/>
          <p:nvPr/>
        </p:nvSpPr>
        <p:spPr>
          <a:xfrm>
            <a:off x="4648200" y="1905000"/>
            <a:ext cx="2362200" cy="1905000"/>
          </a:xfrm>
          <a:prstGeom prst="cloud">
            <a:avLst/>
          </a:prstGeom>
          <a:ln>
            <a:solidFill>
              <a:srgbClr val="FF0000"/>
            </a:solidFill>
          </a:ln>
          <a:effectLst>
            <a:glow rad="139700">
              <a:schemeClr val="accent2">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solidFill>
                  <a:srgbClr val="FF0000"/>
                </a:solidFill>
              </a:rPr>
              <a:t>Improve your wellness</a:t>
            </a:r>
            <a:endParaRPr lang="en-GB" dirty="0"/>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style.rotation</p:attrName>
                                        </p:attrNameLst>
                                      </p:cBhvr>
                                      <p:tavLst>
                                        <p:tav tm="0">
                                          <p:val>
                                            <p:fltVal val="720"/>
                                          </p:val>
                                        </p:tav>
                                        <p:tav tm="100000">
                                          <p:val>
                                            <p:fltVal val="0"/>
                                          </p:val>
                                        </p:tav>
                                      </p:tavLst>
                                    </p:anim>
                                    <p:anim calcmode="lin" valueType="num">
                                      <p:cBhvr>
                                        <p:cTn id="9" dur="1000" fill="hold"/>
                                        <p:tgtEl>
                                          <p:spTgt spid="15"/>
                                        </p:tgtEl>
                                        <p:attrNameLst>
                                          <p:attrName>ppt_h</p:attrName>
                                        </p:attrNameLst>
                                      </p:cBhvr>
                                      <p:tavLst>
                                        <p:tav tm="0">
                                          <p:val>
                                            <p:fltVal val="0"/>
                                          </p:val>
                                        </p:tav>
                                        <p:tav tm="100000">
                                          <p:val>
                                            <p:strVal val="#ppt_h"/>
                                          </p:val>
                                        </p:tav>
                                      </p:tavLst>
                                    </p:anim>
                                    <p:anim calcmode="lin" valueType="num">
                                      <p:cBhvr>
                                        <p:cTn id="10" dur="10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5"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style.rotation</p:attrName>
                                        </p:attrNameLst>
                                      </p:cBhvr>
                                      <p:tavLst>
                                        <p:tav tm="0">
                                          <p:val>
                                            <p:fltVal val="720"/>
                                          </p:val>
                                        </p:tav>
                                        <p:tav tm="100000">
                                          <p:val>
                                            <p:fltVal val="0"/>
                                          </p:val>
                                        </p:tav>
                                      </p:tavLst>
                                    </p:anim>
                                    <p:anim calcmode="lin" valueType="num">
                                      <p:cBhvr>
                                        <p:cTn id="16" dur="1000" fill="hold"/>
                                        <p:tgtEl>
                                          <p:spTgt spid="20"/>
                                        </p:tgtEl>
                                        <p:attrNameLst>
                                          <p:attrName>ppt_h</p:attrName>
                                        </p:attrNameLst>
                                      </p:cBhvr>
                                      <p:tavLst>
                                        <p:tav tm="0">
                                          <p:val>
                                            <p:fltVal val="0"/>
                                          </p:val>
                                        </p:tav>
                                        <p:tav tm="100000">
                                          <p:val>
                                            <p:strVal val="#ppt_h"/>
                                          </p:val>
                                        </p:tav>
                                      </p:tavLst>
                                    </p:anim>
                                    <p:anim calcmode="lin" valueType="num">
                                      <p:cBhvr>
                                        <p:cTn id="17" dur="1000" fill="hold"/>
                                        <p:tgtEl>
                                          <p:spTgt spid="20"/>
                                        </p:tgtEl>
                                        <p:attrNameLst>
                                          <p:attrName>ppt_w</p:attrName>
                                        </p:attrNameLst>
                                      </p:cBhvr>
                                      <p:tavLst>
                                        <p:tav tm="0">
                                          <p:val>
                                            <p:fltVal val="0"/>
                                          </p:val>
                                        </p:tav>
                                        <p:tav tm="100000">
                                          <p:val>
                                            <p:strVal val="#ppt_w"/>
                                          </p:val>
                                        </p:tav>
                                      </p:tavLst>
                                    </p:anim>
                                  </p:childTnLst>
                                </p:cTn>
                              </p:par>
                            </p:childTnLst>
                          </p:cTn>
                        </p:par>
                        <p:par>
                          <p:cTn id="18" fill="hold">
                            <p:stCondLst>
                              <p:cond delay="2000"/>
                            </p:stCondLst>
                            <p:childTnLst>
                              <p:par>
                                <p:cTn id="19" presetID="35"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style.rotation</p:attrName>
                                        </p:attrNameLst>
                                      </p:cBhvr>
                                      <p:tavLst>
                                        <p:tav tm="0">
                                          <p:val>
                                            <p:fltVal val="720"/>
                                          </p:val>
                                        </p:tav>
                                        <p:tav tm="100000">
                                          <p:val>
                                            <p:fltVal val="0"/>
                                          </p:val>
                                        </p:tav>
                                      </p:tavLst>
                                    </p:anim>
                                    <p:anim calcmode="lin" valueType="num">
                                      <p:cBhvr>
                                        <p:cTn id="23" dur="1000" fill="hold"/>
                                        <p:tgtEl>
                                          <p:spTgt spid="22"/>
                                        </p:tgtEl>
                                        <p:attrNameLst>
                                          <p:attrName>ppt_h</p:attrName>
                                        </p:attrNameLst>
                                      </p:cBhvr>
                                      <p:tavLst>
                                        <p:tav tm="0">
                                          <p:val>
                                            <p:fltVal val="0"/>
                                          </p:val>
                                        </p:tav>
                                        <p:tav tm="100000">
                                          <p:val>
                                            <p:strVal val="#ppt_h"/>
                                          </p:val>
                                        </p:tav>
                                      </p:tavLst>
                                    </p:anim>
                                    <p:anim calcmode="lin" valueType="num">
                                      <p:cBhvr>
                                        <p:cTn id="24" dur="1000" fill="hold"/>
                                        <p:tgtEl>
                                          <p:spTgt spid="22"/>
                                        </p:tgtEl>
                                        <p:attrNameLst>
                                          <p:attrName>ppt_w</p:attrName>
                                        </p:attrNameLst>
                                      </p:cBhvr>
                                      <p:tavLst>
                                        <p:tav tm="0">
                                          <p:val>
                                            <p:fltVal val="0"/>
                                          </p:val>
                                        </p:tav>
                                        <p:tav tm="100000">
                                          <p:val>
                                            <p:strVal val="#ppt_w"/>
                                          </p:val>
                                        </p:tav>
                                      </p:tavLst>
                                    </p:anim>
                                  </p:childTnLst>
                                </p:cTn>
                              </p:par>
                            </p:childTnLst>
                          </p:cTn>
                        </p:par>
                        <p:par>
                          <p:cTn id="25" fill="hold">
                            <p:stCondLst>
                              <p:cond delay="3000"/>
                            </p:stCondLst>
                            <p:childTnLst>
                              <p:par>
                                <p:cTn id="26" presetID="35"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style.rotation</p:attrName>
                                        </p:attrNameLst>
                                      </p:cBhvr>
                                      <p:tavLst>
                                        <p:tav tm="0">
                                          <p:val>
                                            <p:fltVal val="720"/>
                                          </p:val>
                                        </p:tav>
                                        <p:tav tm="100000">
                                          <p:val>
                                            <p:fltVal val="0"/>
                                          </p:val>
                                        </p:tav>
                                      </p:tavLst>
                                    </p:anim>
                                    <p:anim calcmode="lin" valueType="num">
                                      <p:cBhvr>
                                        <p:cTn id="30" dur="1000" fill="hold"/>
                                        <p:tgtEl>
                                          <p:spTgt spid="19"/>
                                        </p:tgtEl>
                                        <p:attrNameLst>
                                          <p:attrName>ppt_h</p:attrName>
                                        </p:attrNameLst>
                                      </p:cBhvr>
                                      <p:tavLst>
                                        <p:tav tm="0">
                                          <p:val>
                                            <p:fltVal val="0"/>
                                          </p:val>
                                        </p:tav>
                                        <p:tav tm="100000">
                                          <p:val>
                                            <p:strVal val="#ppt_h"/>
                                          </p:val>
                                        </p:tav>
                                      </p:tavLst>
                                    </p:anim>
                                    <p:anim calcmode="lin" valueType="num">
                                      <p:cBhvr>
                                        <p:cTn id="31" dur="1000" fill="hold"/>
                                        <p:tgtEl>
                                          <p:spTgt spid="19"/>
                                        </p:tgtEl>
                                        <p:attrNameLst>
                                          <p:attrName>ppt_w</p:attrName>
                                        </p:attrNameLst>
                                      </p:cBhvr>
                                      <p:tavLst>
                                        <p:tav tm="0">
                                          <p:val>
                                            <p:fltVal val="0"/>
                                          </p:val>
                                        </p:tav>
                                        <p:tav tm="100000">
                                          <p:val>
                                            <p:strVal val="#ppt_w"/>
                                          </p:val>
                                        </p:tav>
                                      </p:tavLst>
                                    </p:anim>
                                  </p:childTnLst>
                                </p:cTn>
                              </p:par>
                            </p:childTnLst>
                          </p:cTn>
                        </p:par>
                        <p:par>
                          <p:cTn id="32" fill="hold">
                            <p:stCondLst>
                              <p:cond delay="4000"/>
                            </p:stCondLst>
                            <p:childTnLst>
                              <p:par>
                                <p:cTn id="33" presetID="35"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style.rotation</p:attrName>
                                        </p:attrNameLst>
                                      </p:cBhvr>
                                      <p:tavLst>
                                        <p:tav tm="0">
                                          <p:val>
                                            <p:fltVal val="720"/>
                                          </p:val>
                                        </p:tav>
                                        <p:tav tm="100000">
                                          <p:val>
                                            <p:fltVal val="0"/>
                                          </p:val>
                                        </p:tav>
                                      </p:tavLst>
                                    </p:anim>
                                    <p:anim calcmode="lin" valueType="num">
                                      <p:cBhvr>
                                        <p:cTn id="37" dur="1000" fill="hold"/>
                                        <p:tgtEl>
                                          <p:spTgt spid="21"/>
                                        </p:tgtEl>
                                        <p:attrNameLst>
                                          <p:attrName>ppt_h</p:attrName>
                                        </p:attrNameLst>
                                      </p:cBhvr>
                                      <p:tavLst>
                                        <p:tav tm="0">
                                          <p:val>
                                            <p:fltVal val="0"/>
                                          </p:val>
                                        </p:tav>
                                        <p:tav tm="100000">
                                          <p:val>
                                            <p:strVal val="#ppt_h"/>
                                          </p:val>
                                        </p:tav>
                                      </p:tavLst>
                                    </p:anim>
                                    <p:anim calcmode="lin" valueType="num">
                                      <p:cBhvr>
                                        <p:cTn id="38" dur="1000" fill="hold"/>
                                        <p:tgtEl>
                                          <p:spTgt spid="2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5" name="TextBox 4"/>
          <p:cNvSpPr txBox="1"/>
          <p:nvPr/>
        </p:nvSpPr>
        <p:spPr>
          <a:xfrm>
            <a:off x="16764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Exercise</a:t>
            </a:r>
            <a:endParaRPr lang="en-GB" sz="6000" dirty="0">
              <a:solidFill>
                <a:srgbClr val="FF0000"/>
              </a:solidFill>
              <a:latin typeface="Adobe Heiti Std R" pitchFamily="34" charset="-128"/>
              <a:ea typeface="Adobe Heiti Std R" pitchFamily="34" charset="-128"/>
            </a:endParaRPr>
          </a:p>
        </p:txBody>
      </p:sp>
      <p:pic>
        <p:nvPicPr>
          <p:cNvPr id="6" name="Picture 1" descr="dumbells"/>
          <p:cNvPicPr>
            <a:picLocks noChangeAspect="1" noChangeArrowheads="1" noCrop="1"/>
          </p:cNvPicPr>
          <p:nvPr/>
        </p:nvPicPr>
        <p:blipFill>
          <a:blip r:embed="rId5" cstate="print"/>
          <a:srcRect/>
          <a:stretch>
            <a:fillRect/>
          </a:stretch>
        </p:blipFill>
        <p:spPr bwMode="auto">
          <a:xfrm>
            <a:off x="457200" y="228600"/>
            <a:ext cx="1304925" cy="1409700"/>
          </a:xfrm>
          <a:prstGeom prst="rect">
            <a:avLst/>
          </a:prstGeom>
          <a:noFill/>
        </p:spPr>
      </p:pic>
      <p:sp>
        <p:nvSpPr>
          <p:cNvPr id="7" name="TextBox 6">
            <a:hlinkClick r:id="rId6" action="ppaction://hlinksldjump"/>
          </p:cNvPr>
          <p:cNvSpPr txBox="1"/>
          <p:nvPr/>
        </p:nvSpPr>
        <p:spPr>
          <a:xfrm>
            <a:off x="5181600" y="6096000"/>
            <a:ext cx="32766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What is my BMI?</a:t>
            </a:r>
            <a:endParaRPr lang="en-GB" sz="3200" dirty="0">
              <a:solidFill>
                <a:srgbClr val="FF0000"/>
              </a:solidFill>
              <a:latin typeface="Adobe Heiti Std R" pitchFamily="34" charset="-128"/>
              <a:ea typeface="Adobe Heiti Std R" pitchFamily="34" charset="-128"/>
            </a:endParaRPr>
          </a:p>
        </p:txBody>
      </p:sp>
      <p:sp>
        <p:nvSpPr>
          <p:cNvPr id="8" name="Action Button: Home 7">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ction Button: Help 8">
            <a:hlinkClick r:id="rId7"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sp>
        <p:nvSpPr>
          <p:cNvPr id="13" name="Rectangle 2"/>
          <p:cNvSpPr>
            <a:spLocks noChangeArrowheads="1"/>
          </p:cNvSpPr>
          <p:nvPr/>
        </p:nvSpPr>
        <p:spPr bwMode="auto">
          <a:xfrm>
            <a:off x="990600" y="2133600"/>
            <a:ext cx="6477000" cy="83099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dirty="0" smtClean="0">
                <a:solidFill>
                  <a:srgbClr val="FF0000"/>
                </a:solidFill>
                <a:cs typeface="Times New Roman" pitchFamily="18" charset="0"/>
              </a:rPr>
              <a:t>Here are some examples below of recommended daily exercises.</a:t>
            </a:r>
            <a:endParaRPr lang="en-GB" sz="2400" dirty="0" smtClean="0">
              <a:solidFill>
                <a:srgbClr val="FF0000"/>
              </a:solidFill>
            </a:endParaRPr>
          </a:p>
        </p:txBody>
      </p:sp>
    </p:spTree>
    <p:controls>
      <p:control spid="1026" name="ShockwaveFlash1" r:id="rId2" imgW="3048120" imgH="2819520"/>
      <p:control spid="1027" name="ShockwaveFlash2" r:id="rId3" imgW="3048120" imgH="2819520"/>
    </p:controls>
  </p:cSld>
  <p:clrMapOvr>
    <a:masterClrMapping/>
  </p:clrMapOvr>
  <p:transition advClick="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8600" y="152400"/>
            <a:ext cx="1676400" cy="1600200"/>
          </a:xfrm>
          <a:prstGeom prst="ellipse">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5" name="TextBox 4"/>
          <p:cNvSpPr txBox="1"/>
          <p:nvPr/>
        </p:nvSpPr>
        <p:spPr>
          <a:xfrm>
            <a:off x="1676400" y="457200"/>
            <a:ext cx="5943600" cy="1015663"/>
          </a:xfrm>
          <a:prstGeom prst="rect">
            <a:avLst/>
          </a:prstGeom>
          <a:noFill/>
        </p:spPr>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BMI</a:t>
            </a:r>
            <a:endParaRPr lang="en-GB" sz="6000" dirty="0">
              <a:solidFill>
                <a:srgbClr val="FF0000"/>
              </a:solidFill>
              <a:latin typeface="Adobe Heiti Std R" pitchFamily="34" charset="-128"/>
              <a:ea typeface="Adobe Heiti Std R" pitchFamily="34" charset="-128"/>
            </a:endParaRPr>
          </a:p>
        </p:txBody>
      </p:sp>
      <p:sp>
        <p:nvSpPr>
          <p:cNvPr id="9" name="Action Button: Home 8">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ction Button: Help 9">
            <a:hlinkClick r:id="rId2" action="ppaction://hlinksldjump" highlightClick="1"/>
          </p:cNvPr>
          <p:cNvSpPr/>
          <p:nvPr/>
        </p:nvSpPr>
        <p:spPr>
          <a:xfrm>
            <a:off x="8229600" y="152400"/>
            <a:ext cx="685800" cy="685800"/>
          </a:xfrm>
          <a:prstGeom prst="actionButtonHelp">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p:cNvSpPr txBox="1"/>
          <p:nvPr/>
        </p:nvSpPr>
        <p:spPr>
          <a:xfrm>
            <a:off x="8262657" y="819090"/>
            <a:ext cx="652743" cy="400110"/>
          </a:xfrm>
          <a:prstGeom prst="rect">
            <a:avLst/>
          </a:prstGeom>
          <a:noFill/>
        </p:spPr>
        <p:txBody>
          <a:bodyPr wrap="none" rtlCol="0">
            <a:spAutoFit/>
          </a:bodyPr>
          <a:lstStyle/>
          <a:p>
            <a:r>
              <a:rPr lang="en-GB" sz="2000" dirty="0" smtClean="0">
                <a:solidFill>
                  <a:srgbClr val="FF0000"/>
                </a:solidFill>
              </a:rPr>
              <a:t>Quiz</a:t>
            </a:r>
            <a:endParaRPr lang="en-GB" sz="2000" dirty="0">
              <a:solidFill>
                <a:srgbClr val="FF0000"/>
              </a:solidFill>
            </a:endParaRPr>
          </a:p>
        </p:txBody>
      </p:sp>
      <p:pic>
        <p:nvPicPr>
          <p:cNvPr id="13" name="Picture 1" descr="dumbells"/>
          <p:cNvPicPr>
            <a:picLocks noChangeAspect="1" noChangeArrowheads="1" noCrop="1"/>
          </p:cNvPicPr>
          <p:nvPr/>
        </p:nvPicPr>
        <p:blipFill>
          <a:blip r:embed="rId3" cstate="print"/>
          <a:srcRect/>
          <a:stretch>
            <a:fillRect/>
          </a:stretch>
        </p:blipFill>
        <p:spPr bwMode="auto">
          <a:xfrm>
            <a:off x="457200" y="228600"/>
            <a:ext cx="1304925" cy="1409700"/>
          </a:xfrm>
          <a:prstGeom prst="rect">
            <a:avLst/>
          </a:prstGeom>
          <a:noFill/>
        </p:spPr>
      </p:pic>
      <p:sp>
        <p:nvSpPr>
          <p:cNvPr id="14" name="Rectangle 13"/>
          <p:cNvSpPr/>
          <p:nvPr/>
        </p:nvSpPr>
        <p:spPr>
          <a:xfrm>
            <a:off x="533400" y="1906012"/>
            <a:ext cx="7924800" cy="304698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400" dirty="0" smtClean="0">
                <a:solidFill>
                  <a:srgbClr val="FF0000"/>
                </a:solidFill>
              </a:rPr>
              <a:t>The body mass index (BMI), or </a:t>
            </a:r>
            <a:r>
              <a:rPr lang="en-GB" sz="2400" dirty="0" err="1" smtClean="0">
                <a:solidFill>
                  <a:srgbClr val="FF0000"/>
                </a:solidFill>
              </a:rPr>
              <a:t>Quetelet</a:t>
            </a:r>
            <a:r>
              <a:rPr lang="en-GB" sz="2400" dirty="0" smtClean="0">
                <a:solidFill>
                  <a:srgbClr val="FF0000"/>
                </a:solidFill>
              </a:rPr>
              <a:t> index, is a statistical measurement which compares a person's weight and height. Though it does not actually measure the percentage of body fat, it is a useful tool to estimate a healthy body weight based on how tall a person is.</a:t>
            </a:r>
            <a:br>
              <a:rPr lang="en-GB" sz="2400" dirty="0" smtClean="0">
                <a:solidFill>
                  <a:srgbClr val="FF0000"/>
                </a:solidFill>
              </a:rPr>
            </a:br>
            <a:r>
              <a:rPr lang="en-GB" sz="2400" dirty="0" smtClean="0">
                <a:solidFill>
                  <a:srgbClr val="FF0000"/>
                </a:solidFill>
              </a:rPr>
              <a:t>Body mass index is defined as the individual's body weight divided by the square of his height. The formulas universally used in medicine produce a unit of measure of kg/m2.</a:t>
            </a:r>
            <a:endParaRPr lang="en-GB" sz="2400" dirty="0">
              <a:solidFill>
                <a:srgbClr val="FF0000"/>
              </a:solidFill>
            </a:endParaRPr>
          </a:p>
        </p:txBody>
      </p:sp>
      <p:sp>
        <p:nvSpPr>
          <p:cNvPr id="12" name="TextBox 11">
            <a:hlinkClick r:id="rId4" action="ppaction://hlinksldjump"/>
          </p:cNvPr>
          <p:cNvSpPr txBox="1"/>
          <p:nvPr/>
        </p:nvSpPr>
        <p:spPr>
          <a:xfrm>
            <a:off x="5181600" y="6096000"/>
            <a:ext cx="33528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3200" dirty="0" smtClean="0">
                <a:solidFill>
                  <a:srgbClr val="FF0000"/>
                </a:solidFill>
                <a:latin typeface="Adobe Heiti Std R" pitchFamily="34" charset="-128"/>
                <a:ea typeface="Adobe Heiti Std R" pitchFamily="34" charset="-128"/>
              </a:rPr>
              <a:t>More on exercise</a:t>
            </a:r>
            <a:endParaRPr lang="en-GB" sz="3200" dirty="0">
              <a:solidFill>
                <a:srgbClr val="FF0000"/>
              </a:solidFill>
              <a:latin typeface="Adobe Heiti Std R" pitchFamily="34" charset="-128"/>
              <a:ea typeface="Adobe Heiti Std R" pitchFamily="34" charset="-128"/>
            </a:endParaRPr>
          </a:p>
        </p:txBody>
      </p:sp>
    </p:spTree>
  </p:cSld>
  <p:clrMapOvr>
    <a:masterClrMapping/>
  </p:clrMapOvr>
  <p:transition advClick="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3505200"/>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GB" dirty="0" smtClean="0">
                <a:solidFill>
                  <a:srgbClr val="FF0000"/>
                </a:solidFill>
              </a:rPr>
              <a:t>Welcome to the quiz!</a:t>
            </a:r>
            <a:br>
              <a:rPr lang="en-GB" dirty="0" smtClean="0">
                <a:solidFill>
                  <a:srgbClr val="FF0000"/>
                </a:solidFill>
              </a:rPr>
            </a:br>
            <a:r>
              <a:rPr lang="en-GB" dirty="0" smtClean="0">
                <a:solidFill>
                  <a:srgbClr val="FF0000"/>
                </a:solidFill>
              </a:rPr>
              <a:t>You </a:t>
            </a:r>
            <a:r>
              <a:rPr lang="en-GB" u="sng" dirty="0" smtClean="0">
                <a:solidFill>
                  <a:srgbClr val="FF0000"/>
                </a:solidFill>
              </a:rPr>
              <a:t>should</a:t>
            </a:r>
            <a:r>
              <a:rPr lang="en-GB" dirty="0" smtClean="0">
                <a:solidFill>
                  <a:srgbClr val="FF0000"/>
                </a:solidFill>
              </a:rPr>
              <a:t> have just learnt everything in this quiz, from this educational presentation, so don’t click begin unless you know your stuff! </a:t>
            </a:r>
            <a:endParaRPr lang="en-GB" dirty="0">
              <a:solidFill>
                <a:srgbClr val="FF0000"/>
              </a:solidFill>
            </a:endParaRPr>
          </a:p>
        </p:txBody>
      </p:sp>
      <p:sp>
        <p:nvSpPr>
          <p:cNvPr id="4" name="TextBox 3">
            <a:hlinkClick r:id="rId2" action="ppaction://hlinksldjump"/>
          </p:cNvPr>
          <p:cNvSpPr txBox="1"/>
          <p:nvPr/>
        </p:nvSpPr>
        <p:spPr>
          <a:xfrm>
            <a:off x="5410200" y="4648200"/>
            <a:ext cx="3048000"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9600" dirty="0" smtClean="0">
                <a:solidFill>
                  <a:srgbClr val="FF0000"/>
                </a:solidFill>
              </a:rPr>
              <a:t>Begin</a:t>
            </a:r>
            <a:endParaRPr lang="en-GB" sz="9600" dirty="0">
              <a:solidFill>
                <a:srgbClr val="FF0000"/>
              </a:solidFill>
            </a:endParaRPr>
          </a:p>
        </p:txBody>
      </p:sp>
      <p:sp>
        <p:nvSpPr>
          <p:cNvPr id="5" name="TextBox 4">
            <a:hlinkClick r:id="rId3" action="ppaction://hlinksldjump"/>
          </p:cNvPr>
          <p:cNvSpPr txBox="1"/>
          <p:nvPr/>
        </p:nvSpPr>
        <p:spPr>
          <a:xfrm>
            <a:off x="1143000" y="4572000"/>
            <a:ext cx="3048000" cy="17081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500" dirty="0" smtClean="0">
                <a:solidFill>
                  <a:srgbClr val="FF0000"/>
                </a:solidFill>
              </a:rPr>
              <a:t>I don’t know my stuff just yet</a:t>
            </a:r>
            <a:endParaRPr lang="en-GB" sz="3500" dirty="0">
              <a:solidFill>
                <a:srgbClr val="FF0000"/>
              </a:solidFill>
            </a:endParaRPr>
          </a:p>
        </p:txBody>
      </p:sp>
    </p:spTree>
  </p:cSld>
  <p:clrMapOvr>
    <a:masterClrMapping/>
  </p:clrMapOvr>
  <p:transition advClick="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228600"/>
            <a:ext cx="1981200" cy="457200"/>
          </a:xfrm>
          <a:prstGeom prst="rect">
            <a:avLst/>
          </a:prstGeom>
          <a:solidFill>
            <a:schemeClr val="bg2"/>
          </a:solidFill>
          <a:ln>
            <a:solidFill>
              <a:srgbClr val="FF0000"/>
            </a:solidFill>
            <a:headEnd/>
            <a:tailEnd/>
          </a:ln>
          <a:effectLst>
            <a:glow rad="101600">
              <a:schemeClr val="accent2">
                <a:satMod val="175000"/>
                <a:alpha val="40000"/>
              </a:schemeClr>
            </a:glow>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Aft>
                <a:spcPts val="0"/>
              </a:spcAft>
              <a:defRPr/>
            </a:pPr>
            <a:r>
              <a:rPr lang="en-GB" sz="2800" dirty="0">
                <a:solidFill>
                  <a:srgbClr val="FF0000"/>
                </a:solidFill>
                <a:latin typeface="Adobe Heiti Std R" pitchFamily="34" charset="-128"/>
                <a:ea typeface="Adobe Heiti Std R" pitchFamily="34" charset="-128"/>
              </a:rPr>
              <a:t>Question 1</a:t>
            </a:r>
          </a:p>
        </p:txBody>
      </p:sp>
      <p:sp>
        <p:nvSpPr>
          <p:cNvPr id="5" name="Oval 4">
            <a:hlinkClick r:id="rId2" action="ppaction://hlinksldjump"/>
          </p:cNvPr>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9600" dirty="0" smtClean="0">
                <a:solidFill>
                  <a:srgbClr val="FF0000"/>
                </a:solidFill>
              </a:rPr>
              <a:t>5</a:t>
            </a:r>
            <a:endParaRPr lang="en-GB" sz="9600" dirty="0">
              <a:solidFill>
                <a:srgbClr val="FF0000"/>
              </a:solidFill>
            </a:endParaRPr>
          </a:p>
        </p:txBody>
      </p:sp>
      <p:sp>
        <p:nvSpPr>
          <p:cNvPr id="6" name="Action Button: Home 5">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85800" y="1371600"/>
            <a:ext cx="7543800" cy="1077218"/>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200" dirty="0" smtClean="0">
                <a:solidFill>
                  <a:srgbClr val="FF0000"/>
                </a:solidFill>
                <a:latin typeface="Adobe Heiti Std R" pitchFamily="34" charset="-128"/>
                <a:ea typeface="Adobe Heiti Std R" pitchFamily="34" charset="-128"/>
              </a:rPr>
              <a:t>How many portions of fruit and vegetables should we eat every day?</a:t>
            </a:r>
            <a:endParaRPr lang="en-GB" sz="3200" dirty="0">
              <a:solidFill>
                <a:srgbClr val="FF0000"/>
              </a:solidFill>
              <a:latin typeface="Adobe Heiti Std R" pitchFamily="34" charset="-128"/>
              <a:ea typeface="Adobe Heiti Std R" pitchFamily="34" charset="-128"/>
            </a:endParaRPr>
          </a:p>
        </p:txBody>
      </p:sp>
      <p:sp>
        <p:nvSpPr>
          <p:cNvPr id="8" name="Oval 7">
            <a:hlinkClick r:id="rId3" action="ppaction://hlinksldjump"/>
          </p:cNvPr>
          <p:cNvSpPr/>
          <p:nvPr/>
        </p:nvSpPr>
        <p:spPr>
          <a:xfrm>
            <a:off x="48006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9600" dirty="0" smtClean="0">
                <a:solidFill>
                  <a:srgbClr val="FF0000"/>
                </a:solidFill>
              </a:rPr>
              <a:t>4</a:t>
            </a:r>
            <a:endParaRPr lang="en-GB" sz="9600" dirty="0">
              <a:solidFill>
                <a:srgbClr val="FF0000"/>
              </a:solidFill>
            </a:endParaRPr>
          </a:p>
        </p:txBody>
      </p:sp>
      <p:sp>
        <p:nvSpPr>
          <p:cNvPr id="9" name="Oval 8">
            <a:hlinkClick r:id="rId4" action="ppaction://hlinksldjump"/>
          </p:cNvPr>
          <p:cNvSpPr/>
          <p:nvPr/>
        </p:nvSpPr>
        <p:spPr>
          <a:xfrm>
            <a:off x="26670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9600" dirty="0" smtClean="0">
                <a:solidFill>
                  <a:srgbClr val="FF0000"/>
                </a:solidFill>
              </a:rPr>
              <a:t>6</a:t>
            </a:r>
            <a:endParaRPr lang="en-GB" sz="9600" dirty="0">
              <a:solidFill>
                <a:srgbClr val="FF0000"/>
              </a:solidFill>
            </a:endParaRPr>
          </a:p>
        </p:txBody>
      </p:sp>
      <p:pic>
        <p:nvPicPr>
          <p:cNvPr id="10" name="Picture 4"/>
          <p:cNvPicPr>
            <a:picLocks noChangeAspect="1" noChangeArrowheads="1"/>
          </p:cNvPicPr>
          <p:nvPr/>
        </p:nvPicPr>
        <p:blipFill>
          <a:blip r:embed="rId5" cstate="print"/>
          <a:srcRect/>
          <a:stretch>
            <a:fillRect/>
          </a:stretch>
        </p:blipFill>
        <p:spPr bwMode="auto">
          <a:xfrm rot="20706715">
            <a:off x="7479805" y="5105494"/>
            <a:ext cx="1377972" cy="146135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 name="TextBox 10"/>
          <p:cNvSpPr txBox="1"/>
          <p:nvPr/>
        </p:nvSpPr>
        <p:spPr>
          <a:xfrm rot="20542341">
            <a:off x="7770150" y="5513313"/>
            <a:ext cx="809837" cy="830997"/>
          </a:xfrm>
          <a:prstGeom prst="rect">
            <a:avLst/>
          </a:prstGeom>
          <a:noFill/>
        </p:spPr>
        <p:txBody>
          <a:bodyPr wrap="none" rtlCol="0">
            <a:spAutoFit/>
          </a:bodyPr>
          <a:lstStyle/>
          <a:p>
            <a:r>
              <a:rPr lang="en-GB" sz="4800" b="1" dirty="0" smtClean="0">
                <a:solidFill>
                  <a:srgbClr val="FF0000"/>
                </a:solidFill>
              </a:rPr>
              <a:t>10</a:t>
            </a:r>
            <a:endParaRPr lang="en-GB" sz="4800" b="1" dirty="0">
              <a:solidFill>
                <a:srgbClr val="FF0000"/>
              </a:solidFill>
            </a:endParaRPr>
          </a:p>
        </p:txBody>
      </p:sp>
      <p:sp>
        <p:nvSpPr>
          <p:cNvPr id="12" name="TextBox 11"/>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9</a:t>
            </a:r>
            <a:endParaRPr lang="en-GB" sz="4800" b="1" dirty="0">
              <a:solidFill>
                <a:srgbClr val="FF0000"/>
              </a:solidFill>
            </a:endParaRPr>
          </a:p>
        </p:txBody>
      </p:sp>
      <p:sp>
        <p:nvSpPr>
          <p:cNvPr id="13" name="TextBox 12"/>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8</a:t>
            </a:r>
            <a:endParaRPr lang="en-GB" sz="4800" b="1" dirty="0">
              <a:solidFill>
                <a:srgbClr val="FF0000"/>
              </a:solidFill>
            </a:endParaRPr>
          </a:p>
        </p:txBody>
      </p:sp>
      <p:sp>
        <p:nvSpPr>
          <p:cNvPr id="14" name="TextBox 13"/>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7</a:t>
            </a:r>
            <a:endParaRPr lang="en-GB" sz="4800" b="1" dirty="0">
              <a:solidFill>
                <a:srgbClr val="FF0000"/>
              </a:solidFill>
            </a:endParaRPr>
          </a:p>
        </p:txBody>
      </p:sp>
      <p:sp>
        <p:nvSpPr>
          <p:cNvPr id="15" name="TextBox 14"/>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5</a:t>
            </a:r>
            <a:endParaRPr lang="en-GB" sz="4800" b="1" dirty="0">
              <a:solidFill>
                <a:srgbClr val="FF0000"/>
              </a:solidFill>
            </a:endParaRPr>
          </a:p>
        </p:txBody>
      </p:sp>
      <p:sp>
        <p:nvSpPr>
          <p:cNvPr id="16" name="TextBox 15"/>
          <p:cNvSpPr txBox="1"/>
          <p:nvPr/>
        </p:nvSpPr>
        <p:spPr>
          <a:xfrm rot="20542341">
            <a:off x="7962751" y="5465981"/>
            <a:ext cx="497252" cy="830997"/>
          </a:xfrm>
          <a:prstGeom prst="rect">
            <a:avLst/>
          </a:prstGeom>
          <a:noFill/>
        </p:spPr>
        <p:txBody>
          <a:bodyPr wrap="none" rtlCol="0">
            <a:spAutoFit/>
          </a:bodyPr>
          <a:lstStyle/>
          <a:p>
            <a:r>
              <a:rPr lang="en-GB" sz="4800" b="1" dirty="0" smtClean="0">
                <a:solidFill>
                  <a:srgbClr val="FF0000"/>
                </a:solidFill>
              </a:rPr>
              <a:t>4</a:t>
            </a:r>
            <a:endParaRPr lang="en-GB" sz="4800" b="1" dirty="0">
              <a:solidFill>
                <a:srgbClr val="FF0000"/>
              </a:solidFill>
            </a:endParaRPr>
          </a:p>
        </p:txBody>
      </p:sp>
      <p:sp>
        <p:nvSpPr>
          <p:cNvPr id="17" name="TextBox 16"/>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2</a:t>
            </a:r>
            <a:endParaRPr lang="en-GB" sz="4800" b="1" dirty="0">
              <a:solidFill>
                <a:srgbClr val="FF0000"/>
              </a:solidFill>
            </a:endParaRPr>
          </a:p>
        </p:txBody>
      </p:sp>
      <p:sp>
        <p:nvSpPr>
          <p:cNvPr id="18" name="TextBox 17"/>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3</a:t>
            </a:r>
            <a:endParaRPr lang="en-GB" sz="4800" b="1" dirty="0">
              <a:solidFill>
                <a:srgbClr val="FF0000"/>
              </a:solidFill>
            </a:endParaRPr>
          </a:p>
        </p:txBody>
      </p:sp>
      <p:sp>
        <p:nvSpPr>
          <p:cNvPr id="19" name="TextBox 18"/>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1</a:t>
            </a:r>
            <a:endParaRPr lang="en-GB" sz="4800" b="1" dirty="0">
              <a:solidFill>
                <a:srgbClr val="FF0000"/>
              </a:solidFill>
            </a:endParaRPr>
          </a:p>
        </p:txBody>
      </p:sp>
      <p:sp>
        <p:nvSpPr>
          <p:cNvPr id="20" name="TextBox 19"/>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6</a:t>
            </a:r>
            <a:endParaRPr lang="en-GB" sz="4800" b="1" dirty="0">
              <a:solidFill>
                <a:srgbClr val="FF0000"/>
              </a:solidFill>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xit" presetSubtype="0" fill="hold" grpId="1" nodeType="afterEffect">
                                  <p:stCondLst>
                                    <p:cond delay="0"/>
                                  </p:stCondLst>
                                  <p:childTnLst>
                                    <p:anim calcmode="lin" valueType="num">
                                      <p:cBhvr>
                                        <p:cTn id="12" dur="500"/>
                                        <p:tgtEl>
                                          <p:spTgt spid="11"/>
                                        </p:tgtEl>
                                        <p:attrNameLst>
                                          <p:attrName>ppt_w</p:attrName>
                                        </p:attrNameLst>
                                      </p:cBhvr>
                                      <p:tavLst>
                                        <p:tav tm="0">
                                          <p:val>
                                            <p:strVal val="ppt_w"/>
                                          </p:val>
                                        </p:tav>
                                        <p:tav tm="100000">
                                          <p:val>
                                            <p:fltVal val="0"/>
                                          </p:val>
                                        </p:tav>
                                      </p:tavLst>
                                    </p:anim>
                                    <p:anim calcmode="lin" valueType="num">
                                      <p:cBhvr>
                                        <p:cTn id="13" dur="500"/>
                                        <p:tgtEl>
                                          <p:spTgt spid="11"/>
                                        </p:tgtEl>
                                        <p:attrNameLst>
                                          <p:attrName>ppt_h</p:attrName>
                                        </p:attrNameLst>
                                      </p:cBhvr>
                                      <p:tavLst>
                                        <p:tav tm="0">
                                          <p:val>
                                            <p:strVal val="ppt_h"/>
                                          </p:val>
                                        </p:tav>
                                        <p:tav tm="100000">
                                          <p:val>
                                            <p:fltVal val="0"/>
                                          </p:val>
                                        </p:tav>
                                      </p:tavLst>
                                    </p:anim>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xit" presetSubtype="0" fill="hold" grpId="1" nodeType="afterEffect">
                                  <p:stCondLst>
                                    <p:cond delay="0"/>
                                  </p:stCondLst>
                                  <p:childTnLst>
                                    <p:anim calcmode="lin" valueType="num">
                                      <p:cBhvr>
                                        <p:cTn id="24" dur="500"/>
                                        <p:tgtEl>
                                          <p:spTgt spid="12"/>
                                        </p:tgtEl>
                                        <p:attrNameLst>
                                          <p:attrName>ppt_w</p:attrName>
                                        </p:attrNameLst>
                                      </p:cBhvr>
                                      <p:tavLst>
                                        <p:tav tm="0">
                                          <p:val>
                                            <p:strVal val="ppt_w"/>
                                          </p:val>
                                        </p:tav>
                                        <p:tav tm="100000">
                                          <p:val>
                                            <p:fltVal val="0"/>
                                          </p:val>
                                        </p:tav>
                                      </p:tavLst>
                                    </p:anim>
                                    <p:anim calcmode="lin" valueType="num">
                                      <p:cBhvr>
                                        <p:cTn id="25" dur="500"/>
                                        <p:tgtEl>
                                          <p:spTgt spid="12"/>
                                        </p:tgtEl>
                                        <p:attrNameLst>
                                          <p:attrName>ppt_h</p:attrName>
                                        </p:attrNameLst>
                                      </p:cBhvr>
                                      <p:tavLst>
                                        <p:tav tm="0">
                                          <p:val>
                                            <p:strVal val="ppt_h"/>
                                          </p:val>
                                        </p:tav>
                                        <p:tav tm="100000">
                                          <p:val>
                                            <p:fltVal val="0"/>
                                          </p:val>
                                        </p:tav>
                                      </p:tavLst>
                                    </p:anim>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xit" presetSubtype="0" fill="hold" grpId="1" nodeType="afterEffect">
                                  <p:stCondLst>
                                    <p:cond delay="0"/>
                                  </p:stCondLst>
                                  <p:childTnLst>
                                    <p:anim calcmode="lin" valueType="num">
                                      <p:cBhvr>
                                        <p:cTn id="36" dur="500"/>
                                        <p:tgtEl>
                                          <p:spTgt spid="13"/>
                                        </p:tgtEl>
                                        <p:attrNameLst>
                                          <p:attrName>ppt_w</p:attrName>
                                        </p:attrNameLst>
                                      </p:cBhvr>
                                      <p:tavLst>
                                        <p:tav tm="0">
                                          <p:val>
                                            <p:strVal val="ppt_w"/>
                                          </p:val>
                                        </p:tav>
                                        <p:tav tm="100000">
                                          <p:val>
                                            <p:fltVal val="0"/>
                                          </p:val>
                                        </p:tav>
                                      </p:tavLst>
                                    </p:anim>
                                    <p:anim calcmode="lin" valueType="num">
                                      <p:cBhvr>
                                        <p:cTn id="37" dur="500"/>
                                        <p:tgtEl>
                                          <p:spTgt spid="13"/>
                                        </p:tgtEl>
                                        <p:attrNameLst>
                                          <p:attrName>ppt_h</p:attrName>
                                        </p:attrNameLst>
                                      </p:cBhvr>
                                      <p:tavLst>
                                        <p:tav tm="0">
                                          <p:val>
                                            <p:strVal val="ppt_h"/>
                                          </p:val>
                                        </p:tav>
                                        <p:tav tm="100000">
                                          <p:val>
                                            <p:fltVal val="0"/>
                                          </p:val>
                                        </p:tav>
                                      </p:tavLst>
                                    </p:anim>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xit" presetSubtype="0" fill="hold" grpId="1" nodeType="afterEffect">
                                  <p:stCondLst>
                                    <p:cond delay="0"/>
                                  </p:stCondLst>
                                  <p:childTnLst>
                                    <p:anim calcmode="lin" valueType="num">
                                      <p:cBhvr>
                                        <p:cTn id="48" dur="500"/>
                                        <p:tgtEl>
                                          <p:spTgt spid="14"/>
                                        </p:tgtEl>
                                        <p:attrNameLst>
                                          <p:attrName>ppt_w</p:attrName>
                                        </p:attrNameLst>
                                      </p:cBhvr>
                                      <p:tavLst>
                                        <p:tav tm="0">
                                          <p:val>
                                            <p:strVal val="ppt_w"/>
                                          </p:val>
                                        </p:tav>
                                        <p:tav tm="100000">
                                          <p:val>
                                            <p:fltVal val="0"/>
                                          </p:val>
                                        </p:tav>
                                      </p:tavLst>
                                    </p:anim>
                                    <p:anim calcmode="lin" valueType="num">
                                      <p:cBhvr>
                                        <p:cTn id="49" dur="500"/>
                                        <p:tgtEl>
                                          <p:spTgt spid="14"/>
                                        </p:tgtEl>
                                        <p:attrNameLst>
                                          <p:attrName>ppt_h</p:attrName>
                                        </p:attrNameLst>
                                      </p:cBhvr>
                                      <p:tavLst>
                                        <p:tav tm="0">
                                          <p:val>
                                            <p:strVal val="ppt_h"/>
                                          </p:val>
                                        </p:tav>
                                        <p:tav tm="100000">
                                          <p:val>
                                            <p:fltVal val="0"/>
                                          </p:val>
                                        </p:tav>
                                      </p:tavLst>
                                    </p:anim>
                                    <p:animEffect transition="out" filter="fade">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500"/>
                            </p:stCondLst>
                            <p:childTnLst>
                              <p:par>
                                <p:cTn id="59" presetID="53" presetClass="exit" presetSubtype="0" fill="hold" grpId="1" nodeType="afterEffect">
                                  <p:stCondLst>
                                    <p:cond delay="0"/>
                                  </p:stCondLst>
                                  <p:childTnLst>
                                    <p:anim calcmode="lin" valueType="num">
                                      <p:cBhvr>
                                        <p:cTn id="60" dur="500"/>
                                        <p:tgtEl>
                                          <p:spTgt spid="20"/>
                                        </p:tgtEl>
                                        <p:attrNameLst>
                                          <p:attrName>ppt_w</p:attrName>
                                        </p:attrNameLst>
                                      </p:cBhvr>
                                      <p:tavLst>
                                        <p:tav tm="0">
                                          <p:val>
                                            <p:strVal val="ppt_w"/>
                                          </p:val>
                                        </p:tav>
                                        <p:tav tm="100000">
                                          <p:val>
                                            <p:fltVal val="0"/>
                                          </p:val>
                                        </p:tav>
                                      </p:tavLst>
                                    </p:anim>
                                    <p:anim calcmode="lin" valueType="num">
                                      <p:cBhvr>
                                        <p:cTn id="61" dur="500"/>
                                        <p:tgtEl>
                                          <p:spTgt spid="20"/>
                                        </p:tgtEl>
                                        <p:attrNameLst>
                                          <p:attrName>ppt_h</p:attrName>
                                        </p:attrNameLst>
                                      </p:cBhvr>
                                      <p:tavLst>
                                        <p:tav tm="0">
                                          <p:val>
                                            <p:strVal val="ppt_h"/>
                                          </p:val>
                                        </p:tav>
                                        <p:tav tm="100000">
                                          <p:val>
                                            <p:fltVal val="0"/>
                                          </p:val>
                                        </p:tav>
                                      </p:tavLst>
                                    </p:anim>
                                    <p:animEffect transition="out" filter="fade">
                                      <p:cBhvr>
                                        <p:cTn id="62" dur="500"/>
                                        <p:tgtEl>
                                          <p:spTgt spid="20"/>
                                        </p:tgtEl>
                                      </p:cBhvr>
                                    </p:animEffect>
                                    <p:set>
                                      <p:cBhvr>
                                        <p:cTn id="63" dur="1" fill="hold">
                                          <p:stCondLst>
                                            <p:cond delay="499"/>
                                          </p:stCondLst>
                                        </p:cTn>
                                        <p:tgtEl>
                                          <p:spTgt spid="20"/>
                                        </p:tgtEl>
                                        <p:attrNameLst>
                                          <p:attrName>style.visibility</p:attrName>
                                        </p:attrNameLst>
                                      </p:cBhvr>
                                      <p:to>
                                        <p:strVal val="hidden"/>
                                      </p:to>
                                    </p:se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xit" presetSubtype="0" fill="hold" grpId="1" nodeType="afterEffect">
                                  <p:stCondLst>
                                    <p:cond delay="0"/>
                                  </p:stCondLst>
                                  <p:childTnLst>
                                    <p:anim calcmode="lin" valueType="num">
                                      <p:cBhvr>
                                        <p:cTn id="72" dur="500"/>
                                        <p:tgtEl>
                                          <p:spTgt spid="15"/>
                                        </p:tgtEl>
                                        <p:attrNameLst>
                                          <p:attrName>ppt_w</p:attrName>
                                        </p:attrNameLst>
                                      </p:cBhvr>
                                      <p:tavLst>
                                        <p:tav tm="0">
                                          <p:val>
                                            <p:strVal val="ppt_w"/>
                                          </p:val>
                                        </p:tav>
                                        <p:tav tm="100000">
                                          <p:val>
                                            <p:fltVal val="0"/>
                                          </p:val>
                                        </p:tav>
                                      </p:tavLst>
                                    </p:anim>
                                    <p:anim calcmode="lin" valueType="num">
                                      <p:cBhvr>
                                        <p:cTn id="73" dur="500"/>
                                        <p:tgtEl>
                                          <p:spTgt spid="15"/>
                                        </p:tgtEl>
                                        <p:attrNameLst>
                                          <p:attrName>ppt_h</p:attrName>
                                        </p:attrNameLst>
                                      </p:cBhvr>
                                      <p:tavLst>
                                        <p:tav tm="0">
                                          <p:val>
                                            <p:strVal val="ppt_h"/>
                                          </p:val>
                                        </p:tav>
                                        <p:tav tm="100000">
                                          <p:val>
                                            <p:fltVal val="0"/>
                                          </p:val>
                                        </p:tav>
                                      </p:tavLst>
                                    </p:anim>
                                    <p:animEffect transition="out" filter="fade">
                                      <p:cBhvr>
                                        <p:cTn id="74" dur="500"/>
                                        <p:tgtEl>
                                          <p:spTgt spid="15"/>
                                        </p:tgtEl>
                                      </p:cBhvr>
                                    </p:animEffect>
                                    <p:set>
                                      <p:cBhvr>
                                        <p:cTn id="75" dur="1" fill="hold">
                                          <p:stCondLst>
                                            <p:cond delay="499"/>
                                          </p:stCondLst>
                                        </p:cTn>
                                        <p:tgtEl>
                                          <p:spTgt spid="15"/>
                                        </p:tgtEl>
                                        <p:attrNameLst>
                                          <p:attrName>style.visibility</p:attrName>
                                        </p:attrNameLst>
                                      </p:cBhvr>
                                      <p:to>
                                        <p:strVal val="hidden"/>
                                      </p:to>
                                    </p:se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par>
                          <p:cTn id="82" fill="hold">
                            <p:stCondLst>
                              <p:cond delay="6500"/>
                            </p:stCondLst>
                            <p:childTnLst>
                              <p:par>
                                <p:cTn id="83" presetID="53" presetClass="exit" presetSubtype="0" fill="hold" grpId="1" nodeType="afterEffect">
                                  <p:stCondLst>
                                    <p:cond delay="0"/>
                                  </p:stCondLst>
                                  <p:childTnLst>
                                    <p:anim calcmode="lin" valueType="num">
                                      <p:cBhvr>
                                        <p:cTn id="84" dur="500"/>
                                        <p:tgtEl>
                                          <p:spTgt spid="16"/>
                                        </p:tgtEl>
                                        <p:attrNameLst>
                                          <p:attrName>ppt_w</p:attrName>
                                        </p:attrNameLst>
                                      </p:cBhvr>
                                      <p:tavLst>
                                        <p:tav tm="0">
                                          <p:val>
                                            <p:strVal val="ppt_w"/>
                                          </p:val>
                                        </p:tav>
                                        <p:tav tm="100000">
                                          <p:val>
                                            <p:fltVal val="0"/>
                                          </p:val>
                                        </p:tav>
                                      </p:tavLst>
                                    </p:anim>
                                    <p:anim calcmode="lin" valueType="num">
                                      <p:cBhvr>
                                        <p:cTn id="85" dur="500"/>
                                        <p:tgtEl>
                                          <p:spTgt spid="16"/>
                                        </p:tgtEl>
                                        <p:attrNameLst>
                                          <p:attrName>ppt_h</p:attrName>
                                        </p:attrNameLst>
                                      </p:cBhvr>
                                      <p:tavLst>
                                        <p:tav tm="0">
                                          <p:val>
                                            <p:strVal val="ppt_h"/>
                                          </p:val>
                                        </p:tav>
                                        <p:tav tm="100000">
                                          <p:val>
                                            <p:fltVal val="0"/>
                                          </p:val>
                                        </p:tav>
                                      </p:tavLst>
                                    </p:anim>
                                    <p:animEffect transition="out" filter="fade">
                                      <p:cBhvr>
                                        <p:cTn id="86" dur="500"/>
                                        <p:tgtEl>
                                          <p:spTgt spid="16"/>
                                        </p:tgtEl>
                                      </p:cBhvr>
                                    </p:animEffect>
                                    <p:set>
                                      <p:cBhvr>
                                        <p:cTn id="87" dur="1" fill="hold">
                                          <p:stCondLst>
                                            <p:cond delay="499"/>
                                          </p:stCondLst>
                                        </p:cTn>
                                        <p:tgtEl>
                                          <p:spTgt spid="16"/>
                                        </p:tgtEl>
                                        <p:attrNameLst>
                                          <p:attrName>style.visibility</p:attrName>
                                        </p:attrNameLst>
                                      </p:cBhvr>
                                      <p:to>
                                        <p:strVal val="hidden"/>
                                      </p:to>
                                    </p:se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7500"/>
                            </p:stCondLst>
                            <p:childTnLst>
                              <p:par>
                                <p:cTn id="95" presetID="53" presetClass="exit" presetSubtype="0" fill="hold" grpId="1" nodeType="afterEffect">
                                  <p:stCondLst>
                                    <p:cond delay="0"/>
                                  </p:stCondLst>
                                  <p:childTnLst>
                                    <p:anim calcmode="lin" valueType="num">
                                      <p:cBhvr>
                                        <p:cTn id="96" dur="500"/>
                                        <p:tgtEl>
                                          <p:spTgt spid="18"/>
                                        </p:tgtEl>
                                        <p:attrNameLst>
                                          <p:attrName>ppt_w</p:attrName>
                                        </p:attrNameLst>
                                      </p:cBhvr>
                                      <p:tavLst>
                                        <p:tav tm="0">
                                          <p:val>
                                            <p:strVal val="ppt_w"/>
                                          </p:val>
                                        </p:tav>
                                        <p:tav tm="100000">
                                          <p:val>
                                            <p:fltVal val="0"/>
                                          </p:val>
                                        </p:tav>
                                      </p:tavLst>
                                    </p:anim>
                                    <p:anim calcmode="lin" valueType="num">
                                      <p:cBhvr>
                                        <p:cTn id="97" dur="500"/>
                                        <p:tgtEl>
                                          <p:spTgt spid="18"/>
                                        </p:tgtEl>
                                        <p:attrNameLst>
                                          <p:attrName>ppt_h</p:attrName>
                                        </p:attrNameLst>
                                      </p:cBhvr>
                                      <p:tavLst>
                                        <p:tav tm="0">
                                          <p:val>
                                            <p:strVal val="ppt_h"/>
                                          </p:val>
                                        </p:tav>
                                        <p:tav tm="100000">
                                          <p:val>
                                            <p:fltVal val="0"/>
                                          </p:val>
                                        </p:tav>
                                      </p:tavLst>
                                    </p:anim>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childTnLst>
                          </p:cTn>
                        </p:par>
                        <p:par>
                          <p:cTn id="100" fill="hold">
                            <p:stCondLst>
                              <p:cond delay="8000"/>
                            </p:stCondLst>
                            <p:childTnLst>
                              <p:par>
                                <p:cTn id="101" presetID="53"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Effect transition="in" filter="fade">
                                      <p:cBhvr>
                                        <p:cTn id="105" dur="500"/>
                                        <p:tgtEl>
                                          <p:spTgt spid="17"/>
                                        </p:tgtEl>
                                      </p:cBhvr>
                                    </p:animEffect>
                                  </p:childTnLst>
                                </p:cTn>
                              </p:par>
                            </p:childTnLst>
                          </p:cTn>
                        </p:par>
                        <p:par>
                          <p:cTn id="106" fill="hold">
                            <p:stCondLst>
                              <p:cond delay="8500"/>
                            </p:stCondLst>
                            <p:childTnLst>
                              <p:par>
                                <p:cTn id="107" presetID="53" presetClass="exit" presetSubtype="0" fill="hold" grpId="1" nodeType="afterEffect">
                                  <p:stCondLst>
                                    <p:cond delay="0"/>
                                  </p:stCondLst>
                                  <p:childTnLst>
                                    <p:anim calcmode="lin" valueType="num">
                                      <p:cBhvr>
                                        <p:cTn id="108" dur="500"/>
                                        <p:tgtEl>
                                          <p:spTgt spid="17"/>
                                        </p:tgtEl>
                                        <p:attrNameLst>
                                          <p:attrName>ppt_w</p:attrName>
                                        </p:attrNameLst>
                                      </p:cBhvr>
                                      <p:tavLst>
                                        <p:tav tm="0">
                                          <p:val>
                                            <p:strVal val="ppt_w"/>
                                          </p:val>
                                        </p:tav>
                                        <p:tav tm="100000">
                                          <p:val>
                                            <p:fltVal val="0"/>
                                          </p:val>
                                        </p:tav>
                                      </p:tavLst>
                                    </p:anim>
                                    <p:anim calcmode="lin" valueType="num">
                                      <p:cBhvr>
                                        <p:cTn id="109" dur="500"/>
                                        <p:tgtEl>
                                          <p:spTgt spid="17"/>
                                        </p:tgtEl>
                                        <p:attrNameLst>
                                          <p:attrName>ppt_h</p:attrName>
                                        </p:attrNameLst>
                                      </p:cBhvr>
                                      <p:tavLst>
                                        <p:tav tm="0">
                                          <p:val>
                                            <p:strVal val="ppt_h"/>
                                          </p:val>
                                        </p:tav>
                                        <p:tav tm="100000">
                                          <p:val>
                                            <p:fltVal val="0"/>
                                          </p:val>
                                        </p:tav>
                                      </p:tavLst>
                                    </p:anim>
                                    <p:animEffect transition="out" filter="fad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childTnLst>
                          </p:cTn>
                        </p:par>
                        <p:par>
                          <p:cTn id="112" fill="hold">
                            <p:stCondLst>
                              <p:cond delay="9000"/>
                            </p:stCondLst>
                            <p:childTnLst>
                              <p:par>
                                <p:cTn id="113" presetID="53" presetClass="entr" presetSubtype="0"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p:cTn id="115" dur="500" fill="hold"/>
                                        <p:tgtEl>
                                          <p:spTgt spid="19"/>
                                        </p:tgtEl>
                                        <p:attrNameLst>
                                          <p:attrName>ppt_w</p:attrName>
                                        </p:attrNameLst>
                                      </p:cBhvr>
                                      <p:tavLst>
                                        <p:tav tm="0">
                                          <p:val>
                                            <p:fltVal val="0"/>
                                          </p:val>
                                        </p:tav>
                                        <p:tav tm="100000">
                                          <p:val>
                                            <p:strVal val="#ppt_w"/>
                                          </p:val>
                                        </p:tav>
                                      </p:tavLst>
                                    </p:anim>
                                    <p:anim calcmode="lin" valueType="num">
                                      <p:cBhvr>
                                        <p:cTn id="116" dur="500" fill="hold"/>
                                        <p:tgtEl>
                                          <p:spTgt spid="19"/>
                                        </p:tgtEl>
                                        <p:attrNameLst>
                                          <p:attrName>ppt_h</p:attrName>
                                        </p:attrNameLst>
                                      </p:cBhvr>
                                      <p:tavLst>
                                        <p:tav tm="0">
                                          <p:val>
                                            <p:fltVal val="0"/>
                                          </p:val>
                                        </p:tav>
                                        <p:tav tm="100000">
                                          <p:val>
                                            <p:strVal val="#ppt_h"/>
                                          </p:val>
                                        </p:tav>
                                      </p:tavLst>
                                    </p:anim>
                                    <p:animEffect transition="in" filter="fade">
                                      <p:cBhvr>
                                        <p:cTn id="117" dur="500"/>
                                        <p:tgtEl>
                                          <p:spTgt spid="19"/>
                                        </p:tgtEl>
                                      </p:cBhvr>
                                    </p:animEffect>
                                  </p:childTnLst>
                                </p:cTn>
                              </p:par>
                            </p:childTnLst>
                          </p:cTn>
                        </p:par>
                        <p:par>
                          <p:cTn id="118" fill="hold">
                            <p:stCondLst>
                              <p:cond delay="9500"/>
                            </p:stCondLst>
                            <p:childTnLst>
                              <p:par>
                                <p:cTn id="119" presetID="53" presetClass="exit" presetSubtype="0" fill="hold" grpId="1" nodeType="afterEffect">
                                  <p:stCondLst>
                                    <p:cond delay="0"/>
                                  </p:stCondLst>
                                  <p:childTnLst>
                                    <p:anim calcmode="lin" valueType="num">
                                      <p:cBhvr>
                                        <p:cTn id="120" dur="500"/>
                                        <p:tgtEl>
                                          <p:spTgt spid="19"/>
                                        </p:tgtEl>
                                        <p:attrNameLst>
                                          <p:attrName>ppt_w</p:attrName>
                                        </p:attrNameLst>
                                      </p:cBhvr>
                                      <p:tavLst>
                                        <p:tav tm="0">
                                          <p:val>
                                            <p:strVal val="ppt_w"/>
                                          </p:val>
                                        </p:tav>
                                        <p:tav tm="100000">
                                          <p:val>
                                            <p:fltVal val="0"/>
                                          </p:val>
                                        </p:tav>
                                      </p:tavLst>
                                    </p:anim>
                                    <p:anim calcmode="lin" valueType="num">
                                      <p:cBhvr>
                                        <p:cTn id="121" dur="500"/>
                                        <p:tgtEl>
                                          <p:spTgt spid="19"/>
                                        </p:tgtEl>
                                        <p:attrNameLst>
                                          <p:attrName>ppt_h</p:attrName>
                                        </p:attrNameLst>
                                      </p:cBhvr>
                                      <p:tavLst>
                                        <p:tav tm="0">
                                          <p:val>
                                            <p:strVal val="ppt_h"/>
                                          </p:val>
                                        </p:tav>
                                        <p:tav tm="100000">
                                          <p:val>
                                            <p:fltVal val="0"/>
                                          </p:val>
                                        </p:tav>
                                      </p:tavLst>
                                    </p:anim>
                                    <p:animEffect transition="out" filter="fade">
                                      <p:cBhvr>
                                        <p:cTn id="122" dur="500"/>
                                        <p:tgtEl>
                                          <p:spTgt spid="19"/>
                                        </p:tgtEl>
                                      </p:cBhvr>
                                    </p:animEffect>
                                    <p:set>
                                      <p:cBhvr>
                                        <p:cTn id="123"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457200"/>
            <a:ext cx="6705600" cy="5638800"/>
            <a:chOff x="1219200" y="457200"/>
            <a:chExt cx="6705600" cy="5638800"/>
          </a:xfrm>
        </p:grpSpPr>
        <p:sp>
          <p:nvSpPr>
            <p:cNvPr id="2" name="Explosion 2 1"/>
            <p:cNvSpPr/>
            <p:nvPr/>
          </p:nvSpPr>
          <p:spPr>
            <a:xfrm rot="389560">
              <a:off x="1219200" y="457200"/>
              <a:ext cx="6705600" cy="5638800"/>
            </a:xfrm>
            <a:prstGeom prst="irregularSeal2">
              <a:avLst/>
            </a:prstGeom>
            <a:solidFill>
              <a:schemeClr val="bg2"/>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TextBox 2"/>
            <p:cNvSpPr txBox="1"/>
            <p:nvPr/>
          </p:nvSpPr>
          <p:spPr>
            <a:xfrm>
              <a:off x="2514600" y="2667000"/>
              <a:ext cx="3886000" cy="1200329"/>
            </a:xfrm>
            <a:prstGeom prst="rect">
              <a:avLst/>
            </a:prstGeom>
            <a:noFill/>
          </p:spPr>
          <p:txBody>
            <a:bodyPr wrap="none" rtlCol="0">
              <a:spAutoFit/>
            </a:bodyPr>
            <a:lstStyle/>
            <a:p>
              <a:r>
                <a:rPr lang="en-GB" sz="7200" dirty="0" smtClean="0">
                  <a:solidFill>
                    <a:srgbClr val="FF0000"/>
                  </a:solidFill>
                </a:rPr>
                <a:t>Times up!</a:t>
              </a:r>
              <a:endParaRPr lang="en-GB" sz="7200" dirty="0">
                <a:solidFill>
                  <a:srgbClr val="FF0000"/>
                </a:solidFill>
              </a:endParaRPr>
            </a:p>
          </p:txBody>
        </p:sp>
      </p:grpSp>
      <p:sp>
        <p:nvSpPr>
          <p:cNvPr id="8" name="TextBox 7">
            <a:hlinkClick r:id="rId3" action="ppaction://hlinksldjump"/>
          </p:cNvPr>
          <p:cNvSpPr txBox="1"/>
          <p:nvPr/>
        </p:nvSpPr>
        <p:spPr>
          <a:xfrm>
            <a:off x="4876800" y="5867400"/>
            <a:ext cx="3958904" cy="707886"/>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4000" dirty="0" smtClean="0">
                <a:solidFill>
                  <a:srgbClr val="FF0000"/>
                </a:solidFill>
              </a:rPr>
              <a:t>I want another go</a:t>
            </a:r>
            <a:endParaRPr lang="en-GB" sz="4000" dirty="0">
              <a:solidFill>
                <a:srgbClr val="FF0000"/>
              </a:solidFill>
            </a:endParaRPr>
          </a:p>
        </p:txBody>
      </p:sp>
      <p:pic>
        <p:nvPicPr>
          <p:cNvPr id="6" name="MS900388271[1].wav">
            <a:hlinkClick r:id="" action="ppaction://media"/>
          </p:cNvPr>
          <p:cNvPicPr>
            <a:picLocks noRot="1" noChangeAspect="1"/>
          </p:cNvPicPr>
          <p:nvPr>
            <a:wavAudioFile r:embed="rId1" name="MS900388271[1].wav"/>
          </p:nvPr>
        </p:nvPicPr>
        <p:blipFill>
          <a:blip r:embed="rId4" cstate="print"/>
          <a:stretch>
            <a:fillRect/>
          </a:stretch>
        </p:blipFill>
        <p:spPr>
          <a:xfrm>
            <a:off x="-304800" y="5867400"/>
            <a:ext cx="304800" cy="304800"/>
          </a:xfrm>
          <a:prstGeom prst="rect">
            <a:avLst/>
          </a:prstGeom>
        </p:spPr>
      </p:pic>
      <p:sp>
        <p:nvSpPr>
          <p:cNvPr id="7" name="Action Button: Home 6">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900" decel="100000" fill="hold"/>
                                        <p:tgtEl>
                                          <p:spTgt spid="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29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7"/>
          <p:cNvSpPr/>
          <p:nvPr/>
        </p:nvSpPr>
        <p:spPr>
          <a:xfrm>
            <a:off x="381000" y="3200400"/>
            <a:ext cx="1828800" cy="2209800"/>
          </a:xfrm>
          <a:prstGeom prst="ellipse">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p:cNvSpPr txBox="1">
            <a:spLocks/>
          </p:cNvSpPr>
          <p:nvPr/>
        </p:nvSpPr>
        <p:spPr bwMode="auto">
          <a:xfrm>
            <a:off x="228600" y="228600"/>
            <a:ext cx="1981200" cy="457200"/>
          </a:xfrm>
          <a:prstGeom prst="rect">
            <a:avLst/>
          </a:prstGeom>
          <a:solidFill>
            <a:schemeClr val="bg2"/>
          </a:solidFill>
          <a:ln>
            <a:solidFill>
              <a:srgbClr val="FF0000"/>
            </a:solidFill>
            <a:headEnd/>
            <a:tailEnd/>
          </a:ln>
          <a:effectLst>
            <a:glow rad="101600">
              <a:schemeClr val="accent2">
                <a:satMod val="175000"/>
                <a:alpha val="40000"/>
              </a:schemeClr>
            </a:glow>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Aft>
                <a:spcPts val="0"/>
              </a:spcAft>
              <a:defRPr/>
            </a:pPr>
            <a:r>
              <a:rPr lang="en-GB" sz="2800" dirty="0">
                <a:solidFill>
                  <a:srgbClr val="FF0000"/>
                </a:solidFill>
                <a:latin typeface="Adobe Heiti Std R" pitchFamily="34" charset="-128"/>
                <a:ea typeface="Adobe Heiti Std R" pitchFamily="34" charset="-128"/>
              </a:rPr>
              <a:t>Question </a:t>
            </a:r>
            <a:r>
              <a:rPr lang="en-GB" sz="2800" dirty="0" smtClean="0">
                <a:solidFill>
                  <a:srgbClr val="FF0000"/>
                </a:solidFill>
                <a:latin typeface="Adobe Heiti Std R" pitchFamily="34" charset="-128"/>
                <a:ea typeface="Adobe Heiti Std R" pitchFamily="34" charset="-128"/>
              </a:rPr>
              <a:t>2</a:t>
            </a:r>
            <a:endParaRPr lang="en-GB" sz="2800" dirty="0">
              <a:solidFill>
                <a:srgbClr val="FF0000"/>
              </a:solidFill>
              <a:latin typeface="Adobe Heiti Std R" pitchFamily="34" charset="-128"/>
              <a:ea typeface="Adobe Heiti Std R" pitchFamily="34" charset="-128"/>
            </a:endParaRPr>
          </a:p>
        </p:txBody>
      </p:sp>
      <p:sp>
        <p:nvSpPr>
          <p:cNvPr id="6" name="Action Button: Home 5">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85800" y="1371600"/>
            <a:ext cx="49530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200" dirty="0" smtClean="0">
                <a:solidFill>
                  <a:srgbClr val="FF0000"/>
                </a:solidFill>
                <a:latin typeface="Adobe Heiti Std R" pitchFamily="34" charset="-128"/>
                <a:ea typeface="Adobe Heiti Std R" pitchFamily="34" charset="-128"/>
              </a:rPr>
              <a:t>What does RDA stand for?</a:t>
            </a:r>
            <a:endParaRPr lang="en-GB" sz="3200" dirty="0">
              <a:solidFill>
                <a:srgbClr val="FF0000"/>
              </a:solidFill>
              <a:latin typeface="Adobe Heiti Std R" pitchFamily="34" charset="-128"/>
              <a:ea typeface="Adobe Heiti Std R" pitchFamily="34" charset="-128"/>
            </a:endParaRPr>
          </a:p>
        </p:txBody>
      </p:sp>
      <p:pic>
        <p:nvPicPr>
          <p:cNvPr id="10" name="Picture 4"/>
          <p:cNvPicPr>
            <a:picLocks noChangeAspect="1" noChangeArrowheads="1"/>
          </p:cNvPicPr>
          <p:nvPr/>
        </p:nvPicPr>
        <p:blipFill>
          <a:blip r:embed="rId2" cstate="print"/>
          <a:srcRect/>
          <a:stretch>
            <a:fillRect/>
          </a:stretch>
        </p:blipFill>
        <p:spPr bwMode="auto">
          <a:xfrm rot="20706715">
            <a:off x="7479805" y="5105494"/>
            <a:ext cx="1377972" cy="146135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 name="TextBox 10"/>
          <p:cNvSpPr txBox="1"/>
          <p:nvPr/>
        </p:nvSpPr>
        <p:spPr>
          <a:xfrm rot="20542341">
            <a:off x="7770150" y="5513313"/>
            <a:ext cx="809837" cy="830997"/>
          </a:xfrm>
          <a:prstGeom prst="rect">
            <a:avLst/>
          </a:prstGeom>
          <a:noFill/>
        </p:spPr>
        <p:txBody>
          <a:bodyPr wrap="none" rtlCol="0">
            <a:spAutoFit/>
          </a:bodyPr>
          <a:lstStyle/>
          <a:p>
            <a:r>
              <a:rPr lang="en-GB" sz="4800" b="1" dirty="0" smtClean="0">
                <a:solidFill>
                  <a:srgbClr val="FF0000"/>
                </a:solidFill>
              </a:rPr>
              <a:t>10</a:t>
            </a:r>
            <a:endParaRPr lang="en-GB" sz="4800" b="1" dirty="0">
              <a:solidFill>
                <a:srgbClr val="FF0000"/>
              </a:solidFill>
            </a:endParaRPr>
          </a:p>
        </p:txBody>
      </p:sp>
      <p:sp>
        <p:nvSpPr>
          <p:cNvPr id="12" name="TextBox 11"/>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9</a:t>
            </a:r>
            <a:endParaRPr lang="en-GB" sz="4800" b="1" dirty="0">
              <a:solidFill>
                <a:srgbClr val="FF0000"/>
              </a:solidFill>
            </a:endParaRPr>
          </a:p>
        </p:txBody>
      </p:sp>
      <p:sp>
        <p:nvSpPr>
          <p:cNvPr id="13" name="TextBox 12"/>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8</a:t>
            </a:r>
            <a:endParaRPr lang="en-GB" sz="4800" b="1" dirty="0">
              <a:solidFill>
                <a:srgbClr val="FF0000"/>
              </a:solidFill>
            </a:endParaRPr>
          </a:p>
        </p:txBody>
      </p:sp>
      <p:sp>
        <p:nvSpPr>
          <p:cNvPr id="14" name="TextBox 13"/>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7</a:t>
            </a:r>
            <a:endParaRPr lang="en-GB" sz="4800" b="1" dirty="0">
              <a:solidFill>
                <a:srgbClr val="FF0000"/>
              </a:solidFill>
            </a:endParaRPr>
          </a:p>
        </p:txBody>
      </p:sp>
      <p:sp>
        <p:nvSpPr>
          <p:cNvPr id="15" name="TextBox 14"/>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5</a:t>
            </a:r>
            <a:endParaRPr lang="en-GB" sz="4800" b="1" dirty="0">
              <a:solidFill>
                <a:srgbClr val="FF0000"/>
              </a:solidFill>
            </a:endParaRPr>
          </a:p>
        </p:txBody>
      </p:sp>
      <p:sp>
        <p:nvSpPr>
          <p:cNvPr id="16" name="TextBox 15"/>
          <p:cNvSpPr txBox="1"/>
          <p:nvPr/>
        </p:nvSpPr>
        <p:spPr>
          <a:xfrm rot="20542341">
            <a:off x="7962751" y="5465981"/>
            <a:ext cx="497252" cy="830997"/>
          </a:xfrm>
          <a:prstGeom prst="rect">
            <a:avLst/>
          </a:prstGeom>
          <a:noFill/>
        </p:spPr>
        <p:txBody>
          <a:bodyPr wrap="none" rtlCol="0">
            <a:spAutoFit/>
          </a:bodyPr>
          <a:lstStyle/>
          <a:p>
            <a:r>
              <a:rPr lang="en-GB" sz="4800" b="1" dirty="0" smtClean="0">
                <a:solidFill>
                  <a:srgbClr val="FF0000"/>
                </a:solidFill>
              </a:rPr>
              <a:t>4</a:t>
            </a:r>
            <a:endParaRPr lang="en-GB" sz="4800" b="1" dirty="0">
              <a:solidFill>
                <a:srgbClr val="FF0000"/>
              </a:solidFill>
            </a:endParaRPr>
          </a:p>
        </p:txBody>
      </p:sp>
      <p:sp>
        <p:nvSpPr>
          <p:cNvPr id="17" name="TextBox 16"/>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2</a:t>
            </a:r>
            <a:endParaRPr lang="en-GB" sz="4800" b="1" dirty="0">
              <a:solidFill>
                <a:srgbClr val="FF0000"/>
              </a:solidFill>
            </a:endParaRPr>
          </a:p>
        </p:txBody>
      </p:sp>
      <p:sp>
        <p:nvSpPr>
          <p:cNvPr id="18" name="TextBox 17"/>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3</a:t>
            </a:r>
            <a:endParaRPr lang="en-GB" sz="4800" b="1" dirty="0">
              <a:solidFill>
                <a:srgbClr val="FF0000"/>
              </a:solidFill>
            </a:endParaRPr>
          </a:p>
        </p:txBody>
      </p:sp>
      <p:sp>
        <p:nvSpPr>
          <p:cNvPr id="19" name="TextBox 18"/>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1</a:t>
            </a:r>
            <a:endParaRPr lang="en-GB" sz="4800" b="1" dirty="0">
              <a:solidFill>
                <a:srgbClr val="FF0000"/>
              </a:solidFill>
            </a:endParaRPr>
          </a:p>
        </p:txBody>
      </p:sp>
      <p:sp>
        <p:nvSpPr>
          <p:cNvPr id="20" name="TextBox 19"/>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6</a:t>
            </a:r>
            <a:endParaRPr lang="en-GB" sz="4800" b="1" dirty="0">
              <a:solidFill>
                <a:srgbClr val="FF0000"/>
              </a:solidFill>
            </a:endParaRPr>
          </a:p>
        </p:txBody>
      </p:sp>
      <p:grpSp>
        <p:nvGrpSpPr>
          <p:cNvPr id="36" name="Group 35"/>
          <p:cNvGrpSpPr/>
          <p:nvPr/>
        </p:nvGrpSpPr>
        <p:grpSpPr>
          <a:xfrm>
            <a:off x="2667000" y="3276600"/>
            <a:ext cx="1752600" cy="2057400"/>
            <a:chOff x="2667000" y="3276600"/>
            <a:chExt cx="1752600" cy="2057400"/>
          </a:xfrm>
        </p:grpSpPr>
        <p:sp>
          <p:nvSpPr>
            <p:cNvPr id="9" name="Oval 8">
              <a:hlinkClick r:id="rId3" action="ppaction://hlinksldjump"/>
            </p:cNvPr>
            <p:cNvSpPr/>
            <p:nvPr/>
          </p:nvSpPr>
          <p:spPr>
            <a:xfrm>
              <a:off x="26670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9600" dirty="0">
                <a:solidFill>
                  <a:srgbClr val="FF0000"/>
                </a:solidFill>
              </a:endParaRPr>
            </a:p>
          </p:txBody>
        </p:sp>
        <p:grpSp>
          <p:nvGrpSpPr>
            <p:cNvPr id="27" name="Group 26"/>
            <p:cNvGrpSpPr/>
            <p:nvPr/>
          </p:nvGrpSpPr>
          <p:grpSpPr>
            <a:xfrm>
              <a:off x="2743200" y="3886200"/>
              <a:ext cx="1621213" cy="990600"/>
              <a:chOff x="2743200" y="3886200"/>
              <a:chExt cx="1621213" cy="990600"/>
            </a:xfrm>
          </p:grpSpPr>
          <p:sp>
            <p:nvSpPr>
              <p:cNvPr id="22" name="TextBox 21"/>
              <p:cNvSpPr txBox="1"/>
              <p:nvPr/>
            </p:nvSpPr>
            <p:spPr>
              <a:xfrm>
                <a:off x="2743200" y="3886200"/>
                <a:ext cx="1621213" cy="369332"/>
              </a:xfrm>
              <a:prstGeom prst="rect">
                <a:avLst/>
              </a:prstGeom>
              <a:noFill/>
            </p:spPr>
            <p:txBody>
              <a:bodyPr wrap="none" rtlCol="0">
                <a:spAutoFit/>
              </a:bodyPr>
              <a:lstStyle/>
              <a:p>
                <a:r>
                  <a:rPr lang="en-GB" dirty="0" smtClean="0">
                    <a:solidFill>
                      <a:srgbClr val="FF0000"/>
                    </a:solidFill>
                  </a:rPr>
                  <a:t>Recommended</a:t>
                </a:r>
                <a:endParaRPr lang="en-GB" dirty="0">
                  <a:solidFill>
                    <a:srgbClr val="FF0000"/>
                  </a:solidFill>
                </a:endParaRPr>
              </a:p>
            </p:txBody>
          </p:sp>
          <p:sp>
            <p:nvSpPr>
              <p:cNvPr id="23" name="TextBox 22"/>
              <p:cNvSpPr txBox="1"/>
              <p:nvPr/>
            </p:nvSpPr>
            <p:spPr>
              <a:xfrm>
                <a:off x="2894475" y="4168914"/>
                <a:ext cx="1261179" cy="707886"/>
              </a:xfrm>
              <a:prstGeom prst="rect">
                <a:avLst/>
              </a:prstGeom>
              <a:noFill/>
            </p:spPr>
            <p:txBody>
              <a:bodyPr wrap="none" rtlCol="0">
                <a:spAutoFit/>
              </a:bodyPr>
              <a:lstStyle/>
              <a:p>
                <a:pPr algn="ctr"/>
                <a:r>
                  <a:rPr lang="en-GB" sz="2000" dirty="0" smtClean="0">
                    <a:solidFill>
                      <a:srgbClr val="FF0000"/>
                    </a:solidFill>
                  </a:rPr>
                  <a:t>  Dietary </a:t>
                </a:r>
                <a:br>
                  <a:rPr lang="en-GB" sz="2000" dirty="0" smtClean="0">
                    <a:solidFill>
                      <a:srgbClr val="FF0000"/>
                    </a:solidFill>
                  </a:rPr>
                </a:br>
                <a:r>
                  <a:rPr lang="en-GB" sz="2000" dirty="0" smtClean="0">
                    <a:solidFill>
                      <a:srgbClr val="FF0000"/>
                    </a:solidFill>
                  </a:rPr>
                  <a:t>Allowance</a:t>
                </a:r>
                <a:endParaRPr lang="en-GB" sz="2000" dirty="0">
                  <a:solidFill>
                    <a:srgbClr val="FF0000"/>
                  </a:solidFill>
                </a:endParaRPr>
              </a:p>
            </p:txBody>
          </p:sp>
        </p:grpSp>
      </p:grpSp>
      <p:grpSp>
        <p:nvGrpSpPr>
          <p:cNvPr id="37" name="Group 36"/>
          <p:cNvGrpSpPr/>
          <p:nvPr/>
        </p:nvGrpSpPr>
        <p:grpSpPr>
          <a:xfrm>
            <a:off x="4800600" y="3276600"/>
            <a:ext cx="1752600" cy="2057400"/>
            <a:chOff x="4800600" y="3276600"/>
            <a:chExt cx="1752600" cy="2057400"/>
          </a:xfrm>
        </p:grpSpPr>
        <p:sp>
          <p:nvSpPr>
            <p:cNvPr id="8" name="Oval 7">
              <a:hlinkClick r:id="rId4" action="ppaction://hlinksldjump"/>
            </p:cNvPr>
            <p:cNvSpPr/>
            <p:nvPr/>
          </p:nvSpPr>
          <p:spPr>
            <a:xfrm>
              <a:off x="48006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9600" dirty="0">
                <a:solidFill>
                  <a:srgbClr val="FF0000"/>
                </a:solidFill>
              </a:endParaRPr>
            </a:p>
          </p:txBody>
        </p:sp>
        <p:sp>
          <p:nvSpPr>
            <p:cNvPr id="24" name="TextBox 23"/>
            <p:cNvSpPr txBox="1"/>
            <p:nvPr/>
          </p:nvSpPr>
          <p:spPr>
            <a:xfrm>
              <a:off x="5173554" y="3886200"/>
              <a:ext cx="1074846" cy="369332"/>
            </a:xfrm>
            <a:prstGeom prst="rect">
              <a:avLst/>
            </a:prstGeom>
            <a:noFill/>
          </p:spPr>
          <p:txBody>
            <a:bodyPr wrap="none" rtlCol="0">
              <a:spAutoFit/>
            </a:bodyPr>
            <a:lstStyle/>
            <a:p>
              <a:r>
                <a:rPr lang="en-GB" dirty="0" smtClean="0">
                  <a:solidFill>
                    <a:srgbClr val="FF0000"/>
                  </a:solidFill>
                </a:rPr>
                <a:t>Recorded</a:t>
              </a:r>
              <a:endParaRPr lang="en-GB" dirty="0">
                <a:solidFill>
                  <a:srgbClr val="FF0000"/>
                </a:solidFill>
              </a:endParaRPr>
            </a:p>
          </p:txBody>
        </p:sp>
        <p:sp>
          <p:nvSpPr>
            <p:cNvPr id="25" name="TextBox 24"/>
            <p:cNvSpPr txBox="1"/>
            <p:nvPr/>
          </p:nvSpPr>
          <p:spPr>
            <a:xfrm>
              <a:off x="5194565" y="4168914"/>
              <a:ext cx="1024448" cy="707886"/>
            </a:xfrm>
            <a:prstGeom prst="rect">
              <a:avLst/>
            </a:prstGeom>
            <a:noFill/>
          </p:spPr>
          <p:txBody>
            <a:bodyPr wrap="none" rtlCol="0">
              <a:spAutoFit/>
            </a:bodyPr>
            <a:lstStyle/>
            <a:p>
              <a:pPr algn="ctr"/>
              <a:r>
                <a:rPr lang="en-GB" sz="2000" dirty="0" smtClean="0">
                  <a:solidFill>
                    <a:srgbClr val="FF0000"/>
                  </a:solidFill>
                </a:rPr>
                <a:t>Daily</a:t>
              </a:r>
              <a:br>
                <a:rPr lang="en-GB" sz="2000" dirty="0" smtClean="0">
                  <a:solidFill>
                    <a:srgbClr val="FF0000"/>
                  </a:solidFill>
                </a:rPr>
              </a:br>
              <a:r>
                <a:rPr lang="en-GB" sz="2000" dirty="0" smtClean="0">
                  <a:solidFill>
                    <a:srgbClr val="FF0000"/>
                  </a:solidFill>
                </a:rPr>
                <a:t>Average</a:t>
              </a:r>
              <a:endParaRPr lang="en-GB" sz="2000" dirty="0">
                <a:solidFill>
                  <a:srgbClr val="FF0000"/>
                </a:solidFill>
              </a:endParaRPr>
            </a:p>
          </p:txBody>
        </p:sp>
      </p:grpSp>
      <p:grpSp>
        <p:nvGrpSpPr>
          <p:cNvPr id="35" name="Group 34"/>
          <p:cNvGrpSpPr/>
          <p:nvPr/>
        </p:nvGrpSpPr>
        <p:grpSpPr>
          <a:xfrm>
            <a:off x="533400" y="3276600"/>
            <a:ext cx="1752600" cy="2057400"/>
            <a:chOff x="533400" y="3276600"/>
            <a:chExt cx="1752600" cy="2057400"/>
          </a:xfrm>
        </p:grpSpPr>
        <p:sp>
          <p:nvSpPr>
            <p:cNvPr id="5" name="Oval 4">
              <a:hlinkClick r:id="rId5" action="ppaction://hlinksldjump"/>
            </p:cNvPr>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400" dirty="0">
                <a:solidFill>
                  <a:srgbClr val="FF0000"/>
                </a:solidFill>
              </a:endParaRPr>
            </a:p>
          </p:txBody>
        </p:sp>
        <p:grpSp>
          <p:nvGrpSpPr>
            <p:cNvPr id="31" name="Group 30"/>
            <p:cNvGrpSpPr/>
            <p:nvPr/>
          </p:nvGrpSpPr>
          <p:grpSpPr>
            <a:xfrm>
              <a:off x="609600" y="3886200"/>
              <a:ext cx="1603772" cy="990600"/>
              <a:chOff x="2743200" y="3886200"/>
              <a:chExt cx="1603772" cy="990600"/>
            </a:xfrm>
          </p:grpSpPr>
          <p:sp>
            <p:nvSpPr>
              <p:cNvPr id="32" name="TextBox 31"/>
              <p:cNvSpPr txBox="1"/>
              <p:nvPr/>
            </p:nvSpPr>
            <p:spPr>
              <a:xfrm>
                <a:off x="2743200" y="3886200"/>
                <a:ext cx="1603772" cy="369332"/>
              </a:xfrm>
              <a:prstGeom prst="rect">
                <a:avLst/>
              </a:prstGeom>
              <a:noFill/>
            </p:spPr>
            <p:txBody>
              <a:bodyPr wrap="none" rtlCol="0">
                <a:spAutoFit/>
              </a:bodyPr>
              <a:lstStyle/>
              <a:p>
                <a:r>
                  <a:rPr lang="en-GB" dirty="0" smtClean="0">
                    <a:solidFill>
                      <a:srgbClr val="FF0000"/>
                    </a:solidFill>
                  </a:rPr>
                  <a:t>Recommended</a:t>
                </a:r>
                <a:endParaRPr lang="en-GB" dirty="0">
                  <a:solidFill>
                    <a:srgbClr val="FF0000"/>
                  </a:solidFill>
                </a:endParaRPr>
              </a:p>
            </p:txBody>
          </p:sp>
          <p:sp>
            <p:nvSpPr>
              <p:cNvPr id="33" name="TextBox 32"/>
              <p:cNvSpPr txBox="1"/>
              <p:nvPr/>
            </p:nvSpPr>
            <p:spPr>
              <a:xfrm>
                <a:off x="3011524" y="4168914"/>
                <a:ext cx="1027076" cy="707886"/>
              </a:xfrm>
              <a:prstGeom prst="rect">
                <a:avLst/>
              </a:prstGeom>
              <a:noFill/>
            </p:spPr>
            <p:txBody>
              <a:bodyPr wrap="none" rtlCol="0">
                <a:spAutoFit/>
              </a:bodyPr>
              <a:lstStyle/>
              <a:p>
                <a:pPr algn="ctr"/>
                <a:r>
                  <a:rPr lang="en-GB" sz="2000" dirty="0" smtClean="0">
                    <a:solidFill>
                      <a:srgbClr val="FF0000"/>
                    </a:solidFill>
                  </a:rPr>
                  <a:t>Daily</a:t>
                </a:r>
                <a:br>
                  <a:rPr lang="en-GB" sz="2000" dirty="0" smtClean="0">
                    <a:solidFill>
                      <a:srgbClr val="FF0000"/>
                    </a:solidFill>
                  </a:rPr>
                </a:br>
                <a:r>
                  <a:rPr lang="en-GB" sz="2000" dirty="0" smtClean="0">
                    <a:solidFill>
                      <a:srgbClr val="FF0000"/>
                    </a:solidFill>
                  </a:rPr>
                  <a:t>Amount</a:t>
                </a:r>
                <a:endParaRPr lang="en-GB" sz="2000" dirty="0">
                  <a:solidFill>
                    <a:srgbClr val="FF0000"/>
                  </a:solidFill>
                </a:endParaRPr>
              </a:p>
            </p:txBody>
          </p:sp>
        </p:grpSp>
      </p:gr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xit" presetSubtype="0" fill="hold" grpId="1" nodeType="afterEffect">
                                  <p:stCondLst>
                                    <p:cond delay="0"/>
                                  </p:stCondLst>
                                  <p:childTnLst>
                                    <p:anim calcmode="lin" valueType="num">
                                      <p:cBhvr>
                                        <p:cTn id="12" dur="500"/>
                                        <p:tgtEl>
                                          <p:spTgt spid="11"/>
                                        </p:tgtEl>
                                        <p:attrNameLst>
                                          <p:attrName>ppt_w</p:attrName>
                                        </p:attrNameLst>
                                      </p:cBhvr>
                                      <p:tavLst>
                                        <p:tav tm="0">
                                          <p:val>
                                            <p:strVal val="ppt_w"/>
                                          </p:val>
                                        </p:tav>
                                        <p:tav tm="100000">
                                          <p:val>
                                            <p:fltVal val="0"/>
                                          </p:val>
                                        </p:tav>
                                      </p:tavLst>
                                    </p:anim>
                                    <p:anim calcmode="lin" valueType="num">
                                      <p:cBhvr>
                                        <p:cTn id="13" dur="500"/>
                                        <p:tgtEl>
                                          <p:spTgt spid="11"/>
                                        </p:tgtEl>
                                        <p:attrNameLst>
                                          <p:attrName>ppt_h</p:attrName>
                                        </p:attrNameLst>
                                      </p:cBhvr>
                                      <p:tavLst>
                                        <p:tav tm="0">
                                          <p:val>
                                            <p:strVal val="ppt_h"/>
                                          </p:val>
                                        </p:tav>
                                        <p:tav tm="100000">
                                          <p:val>
                                            <p:fltVal val="0"/>
                                          </p:val>
                                        </p:tav>
                                      </p:tavLst>
                                    </p:anim>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xit" presetSubtype="0" fill="hold" grpId="1" nodeType="afterEffect">
                                  <p:stCondLst>
                                    <p:cond delay="0"/>
                                  </p:stCondLst>
                                  <p:childTnLst>
                                    <p:anim calcmode="lin" valueType="num">
                                      <p:cBhvr>
                                        <p:cTn id="24" dur="500"/>
                                        <p:tgtEl>
                                          <p:spTgt spid="12"/>
                                        </p:tgtEl>
                                        <p:attrNameLst>
                                          <p:attrName>ppt_w</p:attrName>
                                        </p:attrNameLst>
                                      </p:cBhvr>
                                      <p:tavLst>
                                        <p:tav tm="0">
                                          <p:val>
                                            <p:strVal val="ppt_w"/>
                                          </p:val>
                                        </p:tav>
                                        <p:tav tm="100000">
                                          <p:val>
                                            <p:fltVal val="0"/>
                                          </p:val>
                                        </p:tav>
                                      </p:tavLst>
                                    </p:anim>
                                    <p:anim calcmode="lin" valueType="num">
                                      <p:cBhvr>
                                        <p:cTn id="25" dur="500"/>
                                        <p:tgtEl>
                                          <p:spTgt spid="12"/>
                                        </p:tgtEl>
                                        <p:attrNameLst>
                                          <p:attrName>ppt_h</p:attrName>
                                        </p:attrNameLst>
                                      </p:cBhvr>
                                      <p:tavLst>
                                        <p:tav tm="0">
                                          <p:val>
                                            <p:strVal val="ppt_h"/>
                                          </p:val>
                                        </p:tav>
                                        <p:tav tm="100000">
                                          <p:val>
                                            <p:fltVal val="0"/>
                                          </p:val>
                                        </p:tav>
                                      </p:tavLst>
                                    </p:anim>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xit" presetSubtype="0" fill="hold" grpId="1" nodeType="afterEffect">
                                  <p:stCondLst>
                                    <p:cond delay="0"/>
                                  </p:stCondLst>
                                  <p:childTnLst>
                                    <p:anim calcmode="lin" valueType="num">
                                      <p:cBhvr>
                                        <p:cTn id="36" dur="500"/>
                                        <p:tgtEl>
                                          <p:spTgt spid="13"/>
                                        </p:tgtEl>
                                        <p:attrNameLst>
                                          <p:attrName>ppt_w</p:attrName>
                                        </p:attrNameLst>
                                      </p:cBhvr>
                                      <p:tavLst>
                                        <p:tav tm="0">
                                          <p:val>
                                            <p:strVal val="ppt_w"/>
                                          </p:val>
                                        </p:tav>
                                        <p:tav tm="100000">
                                          <p:val>
                                            <p:fltVal val="0"/>
                                          </p:val>
                                        </p:tav>
                                      </p:tavLst>
                                    </p:anim>
                                    <p:anim calcmode="lin" valueType="num">
                                      <p:cBhvr>
                                        <p:cTn id="37" dur="500"/>
                                        <p:tgtEl>
                                          <p:spTgt spid="13"/>
                                        </p:tgtEl>
                                        <p:attrNameLst>
                                          <p:attrName>ppt_h</p:attrName>
                                        </p:attrNameLst>
                                      </p:cBhvr>
                                      <p:tavLst>
                                        <p:tav tm="0">
                                          <p:val>
                                            <p:strVal val="ppt_h"/>
                                          </p:val>
                                        </p:tav>
                                        <p:tav tm="100000">
                                          <p:val>
                                            <p:fltVal val="0"/>
                                          </p:val>
                                        </p:tav>
                                      </p:tavLst>
                                    </p:anim>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xit" presetSubtype="0" fill="hold" grpId="1" nodeType="afterEffect">
                                  <p:stCondLst>
                                    <p:cond delay="0"/>
                                  </p:stCondLst>
                                  <p:childTnLst>
                                    <p:anim calcmode="lin" valueType="num">
                                      <p:cBhvr>
                                        <p:cTn id="48" dur="500"/>
                                        <p:tgtEl>
                                          <p:spTgt spid="14"/>
                                        </p:tgtEl>
                                        <p:attrNameLst>
                                          <p:attrName>ppt_w</p:attrName>
                                        </p:attrNameLst>
                                      </p:cBhvr>
                                      <p:tavLst>
                                        <p:tav tm="0">
                                          <p:val>
                                            <p:strVal val="ppt_w"/>
                                          </p:val>
                                        </p:tav>
                                        <p:tav tm="100000">
                                          <p:val>
                                            <p:fltVal val="0"/>
                                          </p:val>
                                        </p:tav>
                                      </p:tavLst>
                                    </p:anim>
                                    <p:anim calcmode="lin" valueType="num">
                                      <p:cBhvr>
                                        <p:cTn id="49" dur="500"/>
                                        <p:tgtEl>
                                          <p:spTgt spid="14"/>
                                        </p:tgtEl>
                                        <p:attrNameLst>
                                          <p:attrName>ppt_h</p:attrName>
                                        </p:attrNameLst>
                                      </p:cBhvr>
                                      <p:tavLst>
                                        <p:tav tm="0">
                                          <p:val>
                                            <p:strVal val="ppt_h"/>
                                          </p:val>
                                        </p:tav>
                                        <p:tav tm="100000">
                                          <p:val>
                                            <p:fltVal val="0"/>
                                          </p:val>
                                        </p:tav>
                                      </p:tavLst>
                                    </p:anim>
                                    <p:animEffect transition="out" filter="fade">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500"/>
                            </p:stCondLst>
                            <p:childTnLst>
                              <p:par>
                                <p:cTn id="59" presetID="53" presetClass="exit" presetSubtype="0" fill="hold" grpId="1" nodeType="afterEffect">
                                  <p:stCondLst>
                                    <p:cond delay="0"/>
                                  </p:stCondLst>
                                  <p:childTnLst>
                                    <p:anim calcmode="lin" valueType="num">
                                      <p:cBhvr>
                                        <p:cTn id="60" dur="500"/>
                                        <p:tgtEl>
                                          <p:spTgt spid="20"/>
                                        </p:tgtEl>
                                        <p:attrNameLst>
                                          <p:attrName>ppt_w</p:attrName>
                                        </p:attrNameLst>
                                      </p:cBhvr>
                                      <p:tavLst>
                                        <p:tav tm="0">
                                          <p:val>
                                            <p:strVal val="ppt_w"/>
                                          </p:val>
                                        </p:tav>
                                        <p:tav tm="100000">
                                          <p:val>
                                            <p:fltVal val="0"/>
                                          </p:val>
                                        </p:tav>
                                      </p:tavLst>
                                    </p:anim>
                                    <p:anim calcmode="lin" valueType="num">
                                      <p:cBhvr>
                                        <p:cTn id="61" dur="500"/>
                                        <p:tgtEl>
                                          <p:spTgt spid="20"/>
                                        </p:tgtEl>
                                        <p:attrNameLst>
                                          <p:attrName>ppt_h</p:attrName>
                                        </p:attrNameLst>
                                      </p:cBhvr>
                                      <p:tavLst>
                                        <p:tav tm="0">
                                          <p:val>
                                            <p:strVal val="ppt_h"/>
                                          </p:val>
                                        </p:tav>
                                        <p:tav tm="100000">
                                          <p:val>
                                            <p:fltVal val="0"/>
                                          </p:val>
                                        </p:tav>
                                      </p:tavLst>
                                    </p:anim>
                                    <p:animEffect transition="out" filter="fade">
                                      <p:cBhvr>
                                        <p:cTn id="62" dur="500"/>
                                        <p:tgtEl>
                                          <p:spTgt spid="20"/>
                                        </p:tgtEl>
                                      </p:cBhvr>
                                    </p:animEffect>
                                    <p:set>
                                      <p:cBhvr>
                                        <p:cTn id="63" dur="1" fill="hold">
                                          <p:stCondLst>
                                            <p:cond delay="499"/>
                                          </p:stCondLst>
                                        </p:cTn>
                                        <p:tgtEl>
                                          <p:spTgt spid="20"/>
                                        </p:tgtEl>
                                        <p:attrNameLst>
                                          <p:attrName>style.visibility</p:attrName>
                                        </p:attrNameLst>
                                      </p:cBhvr>
                                      <p:to>
                                        <p:strVal val="hidden"/>
                                      </p:to>
                                    </p:se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xit" presetSubtype="0" fill="hold" grpId="1" nodeType="afterEffect">
                                  <p:stCondLst>
                                    <p:cond delay="0"/>
                                  </p:stCondLst>
                                  <p:childTnLst>
                                    <p:anim calcmode="lin" valueType="num">
                                      <p:cBhvr>
                                        <p:cTn id="72" dur="500"/>
                                        <p:tgtEl>
                                          <p:spTgt spid="15"/>
                                        </p:tgtEl>
                                        <p:attrNameLst>
                                          <p:attrName>ppt_w</p:attrName>
                                        </p:attrNameLst>
                                      </p:cBhvr>
                                      <p:tavLst>
                                        <p:tav tm="0">
                                          <p:val>
                                            <p:strVal val="ppt_w"/>
                                          </p:val>
                                        </p:tav>
                                        <p:tav tm="100000">
                                          <p:val>
                                            <p:fltVal val="0"/>
                                          </p:val>
                                        </p:tav>
                                      </p:tavLst>
                                    </p:anim>
                                    <p:anim calcmode="lin" valueType="num">
                                      <p:cBhvr>
                                        <p:cTn id="73" dur="500"/>
                                        <p:tgtEl>
                                          <p:spTgt spid="15"/>
                                        </p:tgtEl>
                                        <p:attrNameLst>
                                          <p:attrName>ppt_h</p:attrName>
                                        </p:attrNameLst>
                                      </p:cBhvr>
                                      <p:tavLst>
                                        <p:tav tm="0">
                                          <p:val>
                                            <p:strVal val="ppt_h"/>
                                          </p:val>
                                        </p:tav>
                                        <p:tav tm="100000">
                                          <p:val>
                                            <p:fltVal val="0"/>
                                          </p:val>
                                        </p:tav>
                                      </p:tavLst>
                                    </p:anim>
                                    <p:animEffect transition="out" filter="fade">
                                      <p:cBhvr>
                                        <p:cTn id="74" dur="500"/>
                                        <p:tgtEl>
                                          <p:spTgt spid="15"/>
                                        </p:tgtEl>
                                      </p:cBhvr>
                                    </p:animEffect>
                                    <p:set>
                                      <p:cBhvr>
                                        <p:cTn id="75" dur="1" fill="hold">
                                          <p:stCondLst>
                                            <p:cond delay="499"/>
                                          </p:stCondLst>
                                        </p:cTn>
                                        <p:tgtEl>
                                          <p:spTgt spid="15"/>
                                        </p:tgtEl>
                                        <p:attrNameLst>
                                          <p:attrName>style.visibility</p:attrName>
                                        </p:attrNameLst>
                                      </p:cBhvr>
                                      <p:to>
                                        <p:strVal val="hidden"/>
                                      </p:to>
                                    </p:se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par>
                          <p:cTn id="82" fill="hold">
                            <p:stCondLst>
                              <p:cond delay="6500"/>
                            </p:stCondLst>
                            <p:childTnLst>
                              <p:par>
                                <p:cTn id="83" presetID="53" presetClass="exit" presetSubtype="0" fill="hold" grpId="1" nodeType="afterEffect">
                                  <p:stCondLst>
                                    <p:cond delay="0"/>
                                  </p:stCondLst>
                                  <p:childTnLst>
                                    <p:anim calcmode="lin" valueType="num">
                                      <p:cBhvr>
                                        <p:cTn id="84" dur="500"/>
                                        <p:tgtEl>
                                          <p:spTgt spid="16"/>
                                        </p:tgtEl>
                                        <p:attrNameLst>
                                          <p:attrName>ppt_w</p:attrName>
                                        </p:attrNameLst>
                                      </p:cBhvr>
                                      <p:tavLst>
                                        <p:tav tm="0">
                                          <p:val>
                                            <p:strVal val="ppt_w"/>
                                          </p:val>
                                        </p:tav>
                                        <p:tav tm="100000">
                                          <p:val>
                                            <p:fltVal val="0"/>
                                          </p:val>
                                        </p:tav>
                                      </p:tavLst>
                                    </p:anim>
                                    <p:anim calcmode="lin" valueType="num">
                                      <p:cBhvr>
                                        <p:cTn id="85" dur="500"/>
                                        <p:tgtEl>
                                          <p:spTgt spid="16"/>
                                        </p:tgtEl>
                                        <p:attrNameLst>
                                          <p:attrName>ppt_h</p:attrName>
                                        </p:attrNameLst>
                                      </p:cBhvr>
                                      <p:tavLst>
                                        <p:tav tm="0">
                                          <p:val>
                                            <p:strVal val="ppt_h"/>
                                          </p:val>
                                        </p:tav>
                                        <p:tav tm="100000">
                                          <p:val>
                                            <p:fltVal val="0"/>
                                          </p:val>
                                        </p:tav>
                                      </p:tavLst>
                                    </p:anim>
                                    <p:animEffect transition="out" filter="fade">
                                      <p:cBhvr>
                                        <p:cTn id="86" dur="500"/>
                                        <p:tgtEl>
                                          <p:spTgt spid="16"/>
                                        </p:tgtEl>
                                      </p:cBhvr>
                                    </p:animEffect>
                                    <p:set>
                                      <p:cBhvr>
                                        <p:cTn id="87" dur="1" fill="hold">
                                          <p:stCondLst>
                                            <p:cond delay="499"/>
                                          </p:stCondLst>
                                        </p:cTn>
                                        <p:tgtEl>
                                          <p:spTgt spid="16"/>
                                        </p:tgtEl>
                                        <p:attrNameLst>
                                          <p:attrName>style.visibility</p:attrName>
                                        </p:attrNameLst>
                                      </p:cBhvr>
                                      <p:to>
                                        <p:strVal val="hidden"/>
                                      </p:to>
                                    </p:se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7500"/>
                            </p:stCondLst>
                            <p:childTnLst>
                              <p:par>
                                <p:cTn id="95" presetID="53" presetClass="exit" presetSubtype="0" fill="hold" grpId="1" nodeType="afterEffect">
                                  <p:stCondLst>
                                    <p:cond delay="0"/>
                                  </p:stCondLst>
                                  <p:childTnLst>
                                    <p:anim calcmode="lin" valueType="num">
                                      <p:cBhvr>
                                        <p:cTn id="96" dur="500"/>
                                        <p:tgtEl>
                                          <p:spTgt spid="18"/>
                                        </p:tgtEl>
                                        <p:attrNameLst>
                                          <p:attrName>ppt_w</p:attrName>
                                        </p:attrNameLst>
                                      </p:cBhvr>
                                      <p:tavLst>
                                        <p:tav tm="0">
                                          <p:val>
                                            <p:strVal val="ppt_w"/>
                                          </p:val>
                                        </p:tav>
                                        <p:tav tm="100000">
                                          <p:val>
                                            <p:fltVal val="0"/>
                                          </p:val>
                                        </p:tav>
                                      </p:tavLst>
                                    </p:anim>
                                    <p:anim calcmode="lin" valueType="num">
                                      <p:cBhvr>
                                        <p:cTn id="97" dur="500"/>
                                        <p:tgtEl>
                                          <p:spTgt spid="18"/>
                                        </p:tgtEl>
                                        <p:attrNameLst>
                                          <p:attrName>ppt_h</p:attrName>
                                        </p:attrNameLst>
                                      </p:cBhvr>
                                      <p:tavLst>
                                        <p:tav tm="0">
                                          <p:val>
                                            <p:strVal val="ppt_h"/>
                                          </p:val>
                                        </p:tav>
                                        <p:tav tm="100000">
                                          <p:val>
                                            <p:fltVal val="0"/>
                                          </p:val>
                                        </p:tav>
                                      </p:tavLst>
                                    </p:anim>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childTnLst>
                          </p:cTn>
                        </p:par>
                        <p:par>
                          <p:cTn id="100" fill="hold">
                            <p:stCondLst>
                              <p:cond delay="8000"/>
                            </p:stCondLst>
                            <p:childTnLst>
                              <p:par>
                                <p:cTn id="101" presetID="53"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Effect transition="in" filter="fade">
                                      <p:cBhvr>
                                        <p:cTn id="105" dur="500"/>
                                        <p:tgtEl>
                                          <p:spTgt spid="17"/>
                                        </p:tgtEl>
                                      </p:cBhvr>
                                    </p:animEffect>
                                  </p:childTnLst>
                                </p:cTn>
                              </p:par>
                            </p:childTnLst>
                          </p:cTn>
                        </p:par>
                        <p:par>
                          <p:cTn id="106" fill="hold">
                            <p:stCondLst>
                              <p:cond delay="8500"/>
                            </p:stCondLst>
                            <p:childTnLst>
                              <p:par>
                                <p:cTn id="107" presetID="53" presetClass="exit" presetSubtype="0" fill="hold" grpId="1" nodeType="afterEffect">
                                  <p:stCondLst>
                                    <p:cond delay="0"/>
                                  </p:stCondLst>
                                  <p:childTnLst>
                                    <p:anim calcmode="lin" valueType="num">
                                      <p:cBhvr>
                                        <p:cTn id="108" dur="500"/>
                                        <p:tgtEl>
                                          <p:spTgt spid="17"/>
                                        </p:tgtEl>
                                        <p:attrNameLst>
                                          <p:attrName>ppt_w</p:attrName>
                                        </p:attrNameLst>
                                      </p:cBhvr>
                                      <p:tavLst>
                                        <p:tav tm="0">
                                          <p:val>
                                            <p:strVal val="ppt_w"/>
                                          </p:val>
                                        </p:tav>
                                        <p:tav tm="100000">
                                          <p:val>
                                            <p:fltVal val="0"/>
                                          </p:val>
                                        </p:tav>
                                      </p:tavLst>
                                    </p:anim>
                                    <p:anim calcmode="lin" valueType="num">
                                      <p:cBhvr>
                                        <p:cTn id="109" dur="500"/>
                                        <p:tgtEl>
                                          <p:spTgt spid="17"/>
                                        </p:tgtEl>
                                        <p:attrNameLst>
                                          <p:attrName>ppt_h</p:attrName>
                                        </p:attrNameLst>
                                      </p:cBhvr>
                                      <p:tavLst>
                                        <p:tav tm="0">
                                          <p:val>
                                            <p:strVal val="ppt_h"/>
                                          </p:val>
                                        </p:tav>
                                        <p:tav tm="100000">
                                          <p:val>
                                            <p:fltVal val="0"/>
                                          </p:val>
                                        </p:tav>
                                      </p:tavLst>
                                    </p:anim>
                                    <p:animEffect transition="out" filter="fad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childTnLst>
                          </p:cTn>
                        </p:par>
                        <p:par>
                          <p:cTn id="112" fill="hold">
                            <p:stCondLst>
                              <p:cond delay="9000"/>
                            </p:stCondLst>
                            <p:childTnLst>
                              <p:par>
                                <p:cTn id="113" presetID="53" presetClass="entr" presetSubtype="0"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p:cTn id="115" dur="500" fill="hold"/>
                                        <p:tgtEl>
                                          <p:spTgt spid="19"/>
                                        </p:tgtEl>
                                        <p:attrNameLst>
                                          <p:attrName>ppt_w</p:attrName>
                                        </p:attrNameLst>
                                      </p:cBhvr>
                                      <p:tavLst>
                                        <p:tav tm="0">
                                          <p:val>
                                            <p:fltVal val="0"/>
                                          </p:val>
                                        </p:tav>
                                        <p:tav tm="100000">
                                          <p:val>
                                            <p:strVal val="#ppt_w"/>
                                          </p:val>
                                        </p:tav>
                                      </p:tavLst>
                                    </p:anim>
                                    <p:anim calcmode="lin" valueType="num">
                                      <p:cBhvr>
                                        <p:cTn id="116" dur="500" fill="hold"/>
                                        <p:tgtEl>
                                          <p:spTgt spid="19"/>
                                        </p:tgtEl>
                                        <p:attrNameLst>
                                          <p:attrName>ppt_h</p:attrName>
                                        </p:attrNameLst>
                                      </p:cBhvr>
                                      <p:tavLst>
                                        <p:tav tm="0">
                                          <p:val>
                                            <p:fltVal val="0"/>
                                          </p:val>
                                        </p:tav>
                                        <p:tav tm="100000">
                                          <p:val>
                                            <p:strVal val="#ppt_h"/>
                                          </p:val>
                                        </p:tav>
                                      </p:tavLst>
                                    </p:anim>
                                    <p:animEffect transition="in" filter="fade">
                                      <p:cBhvr>
                                        <p:cTn id="117" dur="500"/>
                                        <p:tgtEl>
                                          <p:spTgt spid="19"/>
                                        </p:tgtEl>
                                      </p:cBhvr>
                                    </p:animEffect>
                                  </p:childTnLst>
                                </p:cTn>
                              </p:par>
                            </p:childTnLst>
                          </p:cTn>
                        </p:par>
                        <p:par>
                          <p:cTn id="118" fill="hold">
                            <p:stCondLst>
                              <p:cond delay="9500"/>
                            </p:stCondLst>
                            <p:childTnLst>
                              <p:par>
                                <p:cTn id="119" presetID="53" presetClass="exit" presetSubtype="0" fill="hold" grpId="1" nodeType="afterEffect">
                                  <p:stCondLst>
                                    <p:cond delay="0"/>
                                  </p:stCondLst>
                                  <p:childTnLst>
                                    <p:anim calcmode="lin" valueType="num">
                                      <p:cBhvr>
                                        <p:cTn id="120" dur="500"/>
                                        <p:tgtEl>
                                          <p:spTgt spid="19"/>
                                        </p:tgtEl>
                                        <p:attrNameLst>
                                          <p:attrName>ppt_w</p:attrName>
                                        </p:attrNameLst>
                                      </p:cBhvr>
                                      <p:tavLst>
                                        <p:tav tm="0">
                                          <p:val>
                                            <p:strVal val="ppt_w"/>
                                          </p:val>
                                        </p:tav>
                                        <p:tav tm="100000">
                                          <p:val>
                                            <p:fltVal val="0"/>
                                          </p:val>
                                        </p:tav>
                                      </p:tavLst>
                                    </p:anim>
                                    <p:anim calcmode="lin" valueType="num">
                                      <p:cBhvr>
                                        <p:cTn id="121" dur="500"/>
                                        <p:tgtEl>
                                          <p:spTgt spid="19"/>
                                        </p:tgtEl>
                                        <p:attrNameLst>
                                          <p:attrName>ppt_h</p:attrName>
                                        </p:attrNameLst>
                                      </p:cBhvr>
                                      <p:tavLst>
                                        <p:tav tm="0">
                                          <p:val>
                                            <p:strVal val="ppt_h"/>
                                          </p:val>
                                        </p:tav>
                                        <p:tav tm="100000">
                                          <p:val>
                                            <p:fltVal val="0"/>
                                          </p:val>
                                        </p:tav>
                                      </p:tavLst>
                                    </p:anim>
                                    <p:animEffect transition="out" filter="fade">
                                      <p:cBhvr>
                                        <p:cTn id="122" dur="500"/>
                                        <p:tgtEl>
                                          <p:spTgt spid="19"/>
                                        </p:tgtEl>
                                      </p:cBhvr>
                                    </p:animEffect>
                                    <p:set>
                                      <p:cBhvr>
                                        <p:cTn id="123"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457200"/>
            <a:ext cx="6705600" cy="5638800"/>
            <a:chOff x="1219200" y="457200"/>
            <a:chExt cx="6705600" cy="5638800"/>
          </a:xfrm>
        </p:grpSpPr>
        <p:sp>
          <p:nvSpPr>
            <p:cNvPr id="2" name="Explosion 2 1"/>
            <p:cNvSpPr/>
            <p:nvPr/>
          </p:nvSpPr>
          <p:spPr>
            <a:xfrm rot="389560">
              <a:off x="1219200" y="457200"/>
              <a:ext cx="6705600" cy="5638800"/>
            </a:xfrm>
            <a:prstGeom prst="irregularSeal2">
              <a:avLst/>
            </a:prstGeom>
            <a:solidFill>
              <a:schemeClr val="bg2"/>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TextBox 2"/>
            <p:cNvSpPr txBox="1"/>
            <p:nvPr/>
          </p:nvSpPr>
          <p:spPr>
            <a:xfrm>
              <a:off x="2514600" y="2667000"/>
              <a:ext cx="3886000" cy="1200329"/>
            </a:xfrm>
            <a:prstGeom prst="rect">
              <a:avLst/>
            </a:prstGeom>
            <a:noFill/>
          </p:spPr>
          <p:txBody>
            <a:bodyPr wrap="none" rtlCol="0">
              <a:spAutoFit/>
            </a:bodyPr>
            <a:lstStyle/>
            <a:p>
              <a:r>
                <a:rPr lang="en-GB" sz="7200" dirty="0" smtClean="0">
                  <a:solidFill>
                    <a:srgbClr val="FF0000"/>
                  </a:solidFill>
                </a:rPr>
                <a:t>Times up!</a:t>
              </a:r>
              <a:endParaRPr lang="en-GB" sz="7200" dirty="0">
                <a:solidFill>
                  <a:srgbClr val="FF0000"/>
                </a:solidFill>
              </a:endParaRPr>
            </a:p>
          </p:txBody>
        </p:sp>
      </p:grpSp>
      <p:sp>
        <p:nvSpPr>
          <p:cNvPr id="8" name="TextBox 7">
            <a:hlinkClick r:id="rId3" action="ppaction://hlinksldjump"/>
          </p:cNvPr>
          <p:cNvSpPr txBox="1"/>
          <p:nvPr/>
        </p:nvSpPr>
        <p:spPr>
          <a:xfrm>
            <a:off x="4876800" y="5867400"/>
            <a:ext cx="3958904" cy="707886"/>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4000" dirty="0" smtClean="0">
                <a:solidFill>
                  <a:srgbClr val="FF0000"/>
                </a:solidFill>
              </a:rPr>
              <a:t>I want another go</a:t>
            </a:r>
            <a:endParaRPr lang="en-GB" sz="4000" dirty="0">
              <a:solidFill>
                <a:srgbClr val="FF0000"/>
              </a:solidFill>
            </a:endParaRPr>
          </a:p>
        </p:txBody>
      </p:sp>
      <p:pic>
        <p:nvPicPr>
          <p:cNvPr id="6" name="MS900388271[1].wav">
            <a:hlinkClick r:id="" action="ppaction://media"/>
          </p:cNvPr>
          <p:cNvPicPr>
            <a:picLocks noRot="1" noChangeAspect="1"/>
          </p:cNvPicPr>
          <p:nvPr>
            <a:wavAudioFile r:embed="rId1" name="MS900388271[1].wav"/>
          </p:nvPr>
        </p:nvPicPr>
        <p:blipFill>
          <a:blip r:embed="rId4" cstate="print"/>
          <a:stretch>
            <a:fillRect/>
          </a:stretch>
        </p:blipFill>
        <p:spPr>
          <a:xfrm>
            <a:off x="-304800" y="5867400"/>
            <a:ext cx="304800" cy="304800"/>
          </a:xfrm>
          <a:prstGeom prst="rect">
            <a:avLst/>
          </a:prstGeom>
        </p:spPr>
      </p:pic>
      <p:sp>
        <p:nvSpPr>
          <p:cNvPr id="7" name="Action Button: Home 6">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900" decel="100000" fill="hold"/>
                                        <p:tgtEl>
                                          <p:spTgt spid="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29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228600"/>
            <a:ext cx="1981200" cy="457200"/>
          </a:xfrm>
          <a:prstGeom prst="rect">
            <a:avLst/>
          </a:prstGeom>
          <a:solidFill>
            <a:schemeClr val="bg2"/>
          </a:solidFill>
          <a:ln>
            <a:solidFill>
              <a:srgbClr val="FF0000"/>
            </a:solidFill>
            <a:headEnd/>
            <a:tailEnd/>
          </a:ln>
          <a:effectLst>
            <a:glow rad="101600">
              <a:schemeClr val="accent2">
                <a:satMod val="175000"/>
                <a:alpha val="40000"/>
              </a:schemeClr>
            </a:glow>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Aft>
                <a:spcPts val="0"/>
              </a:spcAft>
              <a:defRPr/>
            </a:pPr>
            <a:r>
              <a:rPr lang="en-GB" sz="2800" dirty="0">
                <a:solidFill>
                  <a:srgbClr val="FF0000"/>
                </a:solidFill>
                <a:latin typeface="Adobe Heiti Std R" pitchFamily="34" charset="-128"/>
                <a:ea typeface="Adobe Heiti Std R" pitchFamily="34" charset="-128"/>
              </a:rPr>
              <a:t>Question </a:t>
            </a:r>
            <a:r>
              <a:rPr lang="en-GB" sz="2800" dirty="0" smtClean="0">
                <a:solidFill>
                  <a:srgbClr val="FF0000"/>
                </a:solidFill>
                <a:latin typeface="Adobe Heiti Std R" pitchFamily="34" charset="-128"/>
                <a:ea typeface="Adobe Heiti Std R" pitchFamily="34" charset="-128"/>
              </a:rPr>
              <a:t>3</a:t>
            </a:r>
            <a:endParaRPr lang="en-GB" sz="2800" dirty="0">
              <a:solidFill>
                <a:srgbClr val="FF0000"/>
              </a:solidFill>
              <a:latin typeface="Adobe Heiti Std R" pitchFamily="34" charset="-128"/>
              <a:ea typeface="Adobe Heiti Std R" pitchFamily="34" charset="-128"/>
            </a:endParaRPr>
          </a:p>
        </p:txBody>
      </p:sp>
      <p:sp>
        <p:nvSpPr>
          <p:cNvPr id="5" name="Oval 4">
            <a:hlinkClick r:id="rId2" action="ppaction://hlinksldjump"/>
          </p:cNvPr>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Body Mass Index</a:t>
            </a:r>
            <a:endParaRPr lang="en-GB" sz="2400" dirty="0">
              <a:solidFill>
                <a:srgbClr val="FF0000"/>
              </a:solidFill>
            </a:endParaRPr>
          </a:p>
        </p:txBody>
      </p:sp>
      <p:sp>
        <p:nvSpPr>
          <p:cNvPr id="6" name="Action Button: Home 5">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85800" y="1371600"/>
            <a:ext cx="4953000" cy="584775"/>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200" dirty="0" smtClean="0">
                <a:solidFill>
                  <a:srgbClr val="FF0000"/>
                </a:solidFill>
                <a:latin typeface="Adobe Heiti Std R" pitchFamily="34" charset="-128"/>
                <a:ea typeface="Adobe Heiti Std R" pitchFamily="34" charset="-128"/>
              </a:rPr>
              <a:t>What does BMI stand for?</a:t>
            </a:r>
            <a:endParaRPr lang="en-GB" sz="3200" dirty="0">
              <a:solidFill>
                <a:srgbClr val="FF0000"/>
              </a:solidFill>
              <a:latin typeface="Adobe Heiti Std R" pitchFamily="34" charset="-128"/>
              <a:ea typeface="Adobe Heiti Std R" pitchFamily="34" charset="-128"/>
            </a:endParaRPr>
          </a:p>
        </p:txBody>
      </p:sp>
      <p:sp>
        <p:nvSpPr>
          <p:cNvPr id="8" name="Oval 7">
            <a:hlinkClick r:id="rId3" action="ppaction://hlinksldjump"/>
          </p:cNvPr>
          <p:cNvSpPr/>
          <p:nvPr/>
        </p:nvSpPr>
        <p:spPr>
          <a:xfrm>
            <a:off x="48006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Body Mass Inside</a:t>
            </a:r>
            <a:endParaRPr lang="en-GB" sz="2400" dirty="0">
              <a:solidFill>
                <a:srgbClr val="FF0000"/>
              </a:solidFill>
            </a:endParaRPr>
          </a:p>
        </p:txBody>
      </p:sp>
      <p:sp>
        <p:nvSpPr>
          <p:cNvPr id="9" name="Oval 8">
            <a:hlinkClick r:id="rId3" action="ppaction://hlinksldjump"/>
          </p:cNvPr>
          <p:cNvSpPr/>
          <p:nvPr/>
        </p:nvSpPr>
        <p:spPr>
          <a:xfrm>
            <a:off x="26670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Body Meat Index</a:t>
            </a:r>
            <a:endParaRPr lang="en-GB" sz="2400" dirty="0">
              <a:solidFill>
                <a:srgbClr val="FF0000"/>
              </a:solidFill>
            </a:endParaRPr>
          </a:p>
        </p:txBody>
      </p:sp>
      <p:pic>
        <p:nvPicPr>
          <p:cNvPr id="10" name="Picture 4"/>
          <p:cNvPicPr>
            <a:picLocks noChangeAspect="1" noChangeArrowheads="1"/>
          </p:cNvPicPr>
          <p:nvPr/>
        </p:nvPicPr>
        <p:blipFill>
          <a:blip r:embed="rId4" cstate="print"/>
          <a:srcRect/>
          <a:stretch>
            <a:fillRect/>
          </a:stretch>
        </p:blipFill>
        <p:spPr bwMode="auto">
          <a:xfrm rot="20706715">
            <a:off x="7479805" y="5105494"/>
            <a:ext cx="1377972" cy="146135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 name="TextBox 10"/>
          <p:cNvSpPr txBox="1"/>
          <p:nvPr/>
        </p:nvSpPr>
        <p:spPr>
          <a:xfrm rot="20542341">
            <a:off x="7770150" y="5513313"/>
            <a:ext cx="809837" cy="830997"/>
          </a:xfrm>
          <a:prstGeom prst="rect">
            <a:avLst/>
          </a:prstGeom>
          <a:noFill/>
        </p:spPr>
        <p:txBody>
          <a:bodyPr wrap="none" rtlCol="0">
            <a:spAutoFit/>
          </a:bodyPr>
          <a:lstStyle/>
          <a:p>
            <a:r>
              <a:rPr lang="en-GB" sz="4800" b="1" dirty="0" smtClean="0">
                <a:solidFill>
                  <a:srgbClr val="FF0000"/>
                </a:solidFill>
              </a:rPr>
              <a:t>10</a:t>
            </a:r>
            <a:endParaRPr lang="en-GB" sz="4800" b="1" dirty="0">
              <a:solidFill>
                <a:srgbClr val="FF0000"/>
              </a:solidFill>
            </a:endParaRPr>
          </a:p>
        </p:txBody>
      </p:sp>
      <p:sp>
        <p:nvSpPr>
          <p:cNvPr id="12" name="TextBox 11"/>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9</a:t>
            </a:r>
            <a:endParaRPr lang="en-GB" sz="4800" b="1" dirty="0">
              <a:solidFill>
                <a:srgbClr val="FF0000"/>
              </a:solidFill>
            </a:endParaRPr>
          </a:p>
        </p:txBody>
      </p:sp>
      <p:sp>
        <p:nvSpPr>
          <p:cNvPr id="13" name="TextBox 12"/>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8</a:t>
            </a:r>
            <a:endParaRPr lang="en-GB" sz="4800" b="1" dirty="0">
              <a:solidFill>
                <a:srgbClr val="FF0000"/>
              </a:solidFill>
            </a:endParaRPr>
          </a:p>
        </p:txBody>
      </p:sp>
      <p:sp>
        <p:nvSpPr>
          <p:cNvPr id="14" name="TextBox 13"/>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7</a:t>
            </a:r>
            <a:endParaRPr lang="en-GB" sz="4800" b="1" dirty="0">
              <a:solidFill>
                <a:srgbClr val="FF0000"/>
              </a:solidFill>
            </a:endParaRPr>
          </a:p>
        </p:txBody>
      </p:sp>
      <p:sp>
        <p:nvSpPr>
          <p:cNvPr id="15" name="TextBox 14"/>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5</a:t>
            </a:r>
            <a:endParaRPr lang="en-GB" sz="4800" b="1" dirty="0">
              <a:solidFill>
                <a:srgbClr val="FF0000"/>
              </a:solidFill>
            </a:endParaRPr>
          </a:p>
        </p:txBody>
      </p:sp>
      <p:sp>
        <p:nvSpPr>
          <p:cNvPr id="16" name="TextBox 15"/>
          <p:cNvSpPr txBox="1"/>
          <p:nvPr/>
        </p:nvSpPr>
        <p:spPr>
          <a:xfrm rot="20542341">
            <a:off x="7962751" y="5465981"/>
            <a:ext cx="497252" cy="830997"/>
          </a:xfrm>
          <a:prstGeom prst="rect">
            <a:avLst/>
          </a:prstGeom>
          <a:noFill/>
        </p:spPr>
        <p:txBody>
          <a:bodyPr wrap="none" rtlCol="0">
            <a:spAutoFit/>
          </a:bodyPr>
          <a:lstStyle/>
          <a:p>
            <a:r>
              <a:rPr lang="en-GB" sz="4800" b="1" dirty="0" smtClean="0">
                <a:solidFill>
                  <a:srgbClr val="FF0000"/>
                </a:solidFill>
              </a:rPr>
              <a:t>4</a:t>
            </a:r>
            <a:endParaRPr lang="en-GB" sz="4800" b="1" dirty="0">
              <a:solidFill>
                <a:srgbClr val="FF0000"/>
              </a:solidFill>
            </a:endParaRPr>
          </a:p>
        </p:txBody>
      </p:sp>
      <p:sp>
        <p:nvSpPr>
          <p:cNvPr id="17" name="TextBox 16"/>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2</a:t>
            </a:r>
            <a:endParaRPr lang="en-GB" sz="4800" b="1" dirty="0">
              <a:solidFill>
                <a:srgbClr val="FF0000"/>
              </a:solidFill>
            </a:endParaRPr>
          </a:p>
        </p:txBody>
      </p:sp>
      <p:sp>
        <p:nvSpPr>
          <p:cNvPr id="18" name="TextBox 17"/>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3</a:t>
            </a:r>
            <a:endParaRPr lang="en-GB" sz="4800" b="1" dirty="0">
              <a:solidFill>
                <a:srgbClr val="FF0000"/>
              </a:solidFill>
            </a:endParaRPr>
          </a:p>
        </p:txBody>
      </p:sp>
      <p:sp>
        <p:nvSpPr>
          <p:cNvPr id="19" name="TextBox 18"/>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1</a:t>
            </a:r>
            <a:endParaRPr lang="en-GB" sz="4800" b="1" dirty="0">
              <a:solidFill>
                <a:srgbClr val="FF0000"/>
              </a:solidFill>
            </a:endParaRPr>
          </a:p>
        </p:txBody>
      </p:sp>
      <p:sp>
        <p:nvSpPr>
          <p:cNvPr id="20" name="TextBox 19"/>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6</a:t>
            </a:r>
            <a:endParaRPr lang="en-GB" sz="4800" b="1" dirty="0">
              <a:solidFill>
                <a:srgbClr val="FF0000"/>
              </a:solidFill>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xit" presetSubtype="0" fill="hold" grpId="1" nodeType="afterEffect">
                                  <p:stCondLst>
                                    <p:cond delay="0"/>
                                  </p:stCondLst>
                                  <p:childTnLst>
                                    <p:anim calcmode="lin" valueType="num">
                                      <p:cBhvr>
                                        <p:cTn id="12" dur="500"/>
                                        <p:tgtEl>
                                          <p:spTgt spid="11"/>
                                        </p:tgtEl>
                                        <p:attrNameLst>
                                          <p:attrName>ppt_w</p:attrName>
                                        </p:attrNameLst>
                                      </p:cBhvr>
                                      <p:tavLst>
                                        <p:tav tm="0">
                                          <p:val>
                                            <p:strVal val="ppt_w"/>
                                          </p:val>
                                        </p:tav>
                                        <p:tav tm="100000">
                                          <p:val>
                                            <p:fltVal val="0"/>
                                          </p:val>
                                        </p:tav>
                                      </p:tavLst>
                                    </p:anim>
                                    <p:anim calcmode="lin" valueType="num">
                                      <p:cBhvr>
                                        <p:cTn id="13" dur="500"/>
                                        <p:tgtEl>
                                          <p:spTgt spid="11"/>
                                        </p:tgtEl>
                                        <p:attrNameLst>
                                          <p:attrName>ppt_h</p:attrName>
                                        </p:attrNameLst>
                                      </p:cBhvr>
                                      <p:tavLst>
                                        <p:tav tm="0">
                                          <p:val>
                                            <p:strVal val="ppt_h"/>
                                          </p:val>
                                        </p:tav>
                                        <p:tav tm="100000">
                                          <p:val>
                                            <p:fltVal val="0"/>
                                          </p:val>
                                        </p:tav>
                                      </p:tavLst>
                                    </p:anim>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xit" presetSubtype="0" fill="hold" grpId="1" nodeType="afterEffect">
                                  <p:stCondLst>
                                    <p:cond delay="0"/>
                                  </p:stCondLst>
                                  <p:childTnLst>
                                    <p:anim calcmode="lin" valueType="num">
                                      <p:cBhvr>
                                        <p:cTn id="24" dur="500"/>
                                        <p:tgtEl>
                                          <p:spTgt spid="12"/>
                                        </p:tgtEl>
                                        <p:attrNameLst>
                                          <p:attrName>ppt_w</p:attrName>
                                        </p:attrNameLst>
                                      </p:cBhvr>
                                      <p:tavLst>
                                        <p:tav tm="0">
                                          <p:val>
                                            <p:strVal val="ppt_w"/>
                                          </p:val>
                                        </p:tav>
                                        <p:tav tm="100000">
                                          <p:val>
                                            <p:fltVal val="0"/>
                                          </p:val>
                                        </p:tav>
                                      </p:tavLst>
                                    </p:anim>
                                    <p:anim calcmode="lin" valueType="num">
                                      <p:cBhvr>
                                        <p:cTn id="25" dur="500"/>
                                        <p:tgtEl>
                                          <p:spTgt spid="12"/>
                                        </p:tgtEl>
                                        <p:attrNameLst>
                                          <p:attrName>ppt_h</p:attrName>
                                        </p:attrNameLst>
                                      </p:cBhvr>
                                      <p:tavLst>
                                        <p:tav tm="0">
                                          <p:val>
                                            <p:strVal val="ppt_h"/>
                                          </p:val>
                                        </p:tav>
                                        <p:tav tm="100000">
                                          <p:val>
                                            <p:fltVal val="0"/>
                                          </p:val>
                                        </p:tav>
                                      </p:tavLst>
                                    </p:anim>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xit" presetSubtype="0" fill="hold" grpId="1" nodeType="afterEffect">
                                  <p:stCondLst>
                                    <p:cond delay="0"/>
                                  </p:stCondLst>
                                  <p:childTnLst>
                                    <p:anim calcmode="lin" valueType="num">
                                      <p:cBhvr>
                                        <p:cTn id="36" dur="500"/>
                                        <p:tgtEl>
                                          <p:spTgt spid="13"/>
                                        </p:tgtEl>
                                        <p:attrNameLst>
                                          <p:attrName>ppt_w</p:attrName>
                                        </p:attrNameLst>
                                      </p:cBhvr>
                                      <p:tavLst>
                                        <p:tav tm="0">
                                          <p:val>
                                            <p:strVal val="ppt_w"/>
                                          </p:val>
                                        </p:tav>
                                        <p:tav tm="100000">
                                          <p:val>
                                            <p:fltVal val="0"/>
                                          </p:val>
                                        </p:tav>
                                      </p:tavLst>
                                    </p:anim>
                                    <p:anim calcmode="lin" valueType="num">
                                      <p:cBhvr>
                                        <p:cTn id="37" dur="500"/>
                                        <p:tgtEl>
                                          <p:spTgt spid="13"/>
                                        </p:tgtEl>
                                        <p:attrNameLst>
                                          <p:attrName>ppt_h</p:attrName>
                                        </p:attrNameLst>
                                      </p:cBhvr>
                                      <p:tavLst>
                                        <p:tav tm="0">
                                          <p:val>
                                            <p:strVal val="ppt_h"/>
                                          </p:val>
                                        </p:tav>
                                        <p:tav tm="100000">
                                          <p:val>
                                            <p:fltVal val="0"/>
                                          </p:val>
                                        </p:tav>
                                      </p:tavLst>
                                    </p:anim>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xit" presetSubtype="0" fill="hold" grpId="1" nodeType="afterEffect">
                                  <p:stCondLst>
                                    <p:cond delay="0"/>
                                  </p:stCondLst>
                                  <p:childTnLst>
                                    <p:anim calcmode="lin" valueType="num">
                                      <p:cBhvr>
                                        <p:cTn id="48" dur="500"/>
                                        <p:tgtEl>
                                          <p:spTgt spid="14"/>
                                        </p:tgtEl>
                                        <p:attrNameLst>
                                          <p:attrName>ppt_w</p:attrName>
                                        </p:attrNameLst>
                                      </p:cBhvr>
                                      <p:tavLst>
                                        <p:tav tm="0">
                                          <p:val>
                                            <p:strVal val="ppt_w"/>
                                          </p:val>
                                        </p:tav>
                                        <p:tav tm="100000">
                                          <p:val>
                                            <p:fltVal val="0"/>
                                          </p:val>
                                        </p:tav>
                                      </p:tavLst>
                                    </p:anim>
                                    <p:anim calcmode="lin" valueType="num">
                                      <p:cBhvr>
                                        <p:cTn id="49" dur="500"/>
                                        <p:tgtEl>
                                          <p:spTgt spid="14"/>
                                        </p:tgtEl>
                                        <p:attrNameLst>
                                          <p:attrName>ppt_h</p:attrName>
                                        </p:attrNameLst>
                                      </p:cBhvr>
                                      <p:tavLst>
                                        <p:tav tm="0">
                                          <p:val>
                                            <p:strVal val="ppt_h"/>
                                          </p:val>
                                        </p:tav>
                                        <p:tav tm="100000">
                                          <p:val>
                                            <p:fltVal val="0"/>
                                          </p:val>
                                        </p:tav>
                                      </p:tavLst>
                                    </p:anim>
                                    <p:animEffect transition="out" filter="fade">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500"/>
                            </p:stCondLst>
                            <p:childTnLst>
                              <p:par>
                                <p:cTn id="59" presetID="53" presetClass="exit" presetSubtype="0" fill="hold" grpId="1" nodeType="afterEffect">
                                  <p:stCondLst>
                                    <p:cond delay="0"/>
                                  </p:stCondLst>
                                  <p:childTnLst>
                                    <p:anim calcmode="lin" valueType="num">
                                      <p:cBhvr>
                                        <p:cTn id="60" dur="500"/>
                                        <p:tgtEl>
                                          <p:spTgt spid="20"/>
                                        </p:tgtEl>
                                        <p:attrNameLst>
                                          <p:attrName>ppt_w</p:attrName>
                                        </p:attrNameLst>
                                      </p:cBhvr>
                                      <p:tavLst>
                                        <p:tav tm="0">
                                          <p:val>
                                            <p:strVal val="ppt_w"/>
                                          </p:val>
                                        </p:tav>
                                        <p:tav tm="100000">
                                          <p:val>
                                            <p:fltVal val="0"/>
                                          </p:val>
                                        </p:tav>
                                      </p:tavLst>
                                    </p:anim>
                                    <p:anim calcmode="lin" valueType="num">
                                      <p:cBhvr>
                                        <p:cTn id="61" dur="500"/>
                                        <p:tgtEl>
                                          <p:spTgt spid="20"/>
                                        </p:tgtEl>
                                        <p:attrNameLst>
                                          <p:attrName>ppt_h</p:attrName>
                                        </p:attrNameLst>
                                      </p:cBhvr>
                                      <p:tavLst>
                                        <p:tav tm="0">
                                          <p:val>
                                            <p:strVal val="ppt_h"/>
                                          </p:val>
                                        </p:tav>
                                        <p:tav tm="100000">
                                          <p:val>
                                            <p:fltVal val="0"/>
                                          </p:val>
                                        </p:tav>
                                      </p:tavLst>
                                    </p:anim>
                                    <p:animEffect transition="out" filter="fade">
                                      <p:cBhvr>
                                        <p:cTn id="62" dur="500"/>
                                        <p:tgtEl>
                                          <p:spTgt spid="20"/>
                                        </p:tgtEl>
                                      </p:cBhvr>
                                    </p:animEffect>
                                    <p:set>
                                      <p:cBhvr>
                                        <p:cTn id="63" dur="1" fill="hold">
                                          <p:stCondLst>
                                            <p:cond delay="499"/>
                                          </p:stCondLst>
                                        </p:cTn>
                                        <p:tgtEl>
                                          <p:spTgt spid="20"/>
                                        </p:tgtEl>
                                        <p:attrNameLst>
                                          <p:attrName>style.visibility</p:attrName>
                                        </p:attrNameLst>
                                      </p:cBhvr>
                                      <p:to>
                                        <p:strVal val="hidden"/>
                                      </p:to>
                                    </p:se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xit" presetSubtype="0" fill="hold" grpId="1" nodeType="afterEffect">
                                  <p:stCondLst>
                                    <p:cond delay="0"/>
                                  </p:stCondLst>
                                  <p:childTnLst>
                                    <p:anim calcmode="lin" valueType="num">
                                      <p:cBhvr>
                                        <p:cTn id="72" dur="500"/>
                                        <p:tgtEl>
                                          <p:spTgt spid="15"/>
                                        </p:tgtEl>
                                        <p:attrNameLst>
                                          <p:attrName>ppt_w</p:attrName>
                                        </p:attrNameLst>
                                      </p:cBhvr>
                                      <p:tavLst>
                                        <p:tav tm="0">
                                          <p:val>
                                            <p:strVal val="ppt_w"/>
                                          </p:val>
                                        </p:tav>
                                        <p:tav tm="100000">
                                          <p:val>
                                            <p:fltVal val="0"/>
                                          </p:val>
                                        </p:tav>
                                      </p:tavLst>
                                    </p:anim>
                                    <p:anim calcmode="lin" valueType="num">
                                      <p:cBhvr>
                                        <p:cTn id="73" dur="500"/>
                                        <p:tgtEl>
                                          <p:spTgt spid="15"/>
                                        </p:tgtEl>
                                        <p:attrNameLst>
                                          <p:attrName>ppt_h</p:attrName>
                                        </p:attrNameLst>
                                      </p:cBhvr>
                                      <p:tavLst>
                                        <p:tav tm="0">
                                          <p:val>
                                            <p:strVal val="ppt_h"/>
                                          </p:val>
                                        </p:tav>
                                        <p:tav tm="100000">
                                          <p:val>
                                            <p:fltVal val="0"/>
                                          </p:val>
                                        </p:tav>
                                      </p:tavLst>
                                    </p:anim>
                                    <p:animEffect transition="out" filter="fade">
                                      <p:cBhvr>
                                        <p:cTn id="74" dur="500"/>
                                        <p:tgtEl>
                                          <p:spTgt spid="15"/>
                                        </p:tgtEl>
                                      </p:cBhvr>
                                    </p:animEffect>
                                    <p:set>
                                      <p:cBhvr>
                                        <p:cTn id="75" dur="1" fill="hold">
                                          <p:stCondLst>
                                            <p:cond delay="499"/>
                                          </p:stCondLst>
                                        </p:cTn>
                                        <p:tgtEl>
                                          <p:spTgt spid="15"/>
                                        </p:tgtEl>
                                        <p:attrNameLst>
                                          <p:attrName>style.visibility</p:attrName>
                                        </p:attrNameLst>
                                      </p:cBhvr>
                                      <p:to>
                                        <p:strVal val="hidden"/>
                                      </p:to>
                                    </p:se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par>
                          <p:cTn id="82" fill="hold">
                            <p:stCondLst>
                              <p:cond delay="6500"/>
                            </p:stCondLst>
                            <p:childTnLst>
                              <p:par>
                                <p:cTn id="83" presetID="53" presetClass="exit" presetSubtype="0" fill="hold" grpId="1" nodeType="afterEffect">
                                  <p:stCondLst>
                                    <p:cond delay="0"/>
                                  </p:stCondLst>
                                  <p:childTnLst>
                                    <p:anim calcmode="lin" valueType="num">
                                      <p:cBhvr>
                                        <p:cTn id="84" dur="500"/>
                                        <p:tgtEl>
                                          <p:spTgt spid="16"/>
                                        </p:tgtEl>
                                        <p:attrNameLst>
                                          <p:attrName>ppt_w</p:attrName>
                                        </p:attrNameLst>
                                      </p:cBhvr>
                                      <p:tavLst>
                                        <p:tav tm="0">
                                          <p:val>
                                            <p:strVal val="ppt_w"/>
                                          </p:val>
                                        </p:tav>
                                        <p:tav tm="100000">
                                          <p:val>
                                            <p:fltVal val="0"/>
                                          </p:val>
                                        </p:tav>
                                      </p:tavLst>
                                    </p:anim>
                                    <p:anim calcmode="lin" valueType="num">
                                      <p:cBhvr>
                                        <p:cTn id="85" dur="500"/>
                                        <p:tgtEl>
                                          <p:spTgt spid="16"/>
                                        </p:tgtEl>
                                        <p:attrNameLst>
                                          <p:attrName>ppt_h</p:attrName>
                                        </p:attrNameLst>
                                      </p:cBhvr>
                                      <p:tavLst>
                                        <p:tav tm="0">
                                          <p:val>
                                            <p:strVal val="ppt_h"/>
                                          </p:val>
                                        </p:tav>
                                        <p:tav tm="100000">
                                          <p:val>
                                            <p:fltVal val="0"/>
                                          </p:val>
                                        </p:tav>
                                      </p:tavLst>
                                    </p:anim>
                                    <p:animEffect transition="out" filter="fade">
                                      <p:cBhvr>
                                        <p:cTn id="86" dur="500"/>
                                        <p:tgtEl>
                                          <p:spTgt spid="16"/>
                                        </p:tgtEl>
                                      </p:cBhvr>
                                    </p:animEffect>
                                    <p:set>
                                      <p:cBhvr>
                                        <p:cTn id="87" dur="1" fill="hold">
                                          <p:stCondLst>
                                            <p:cond delay="499"/>
                                          </p:stCondLst>
                                        </p:cTn>
                                        <p:tgtEl>
                                          <p:spTgt spid="16"/>
                                        </p:tgtEl>
                                        <p:attrNameLst>
                                          <p:attrName>style.visibility</p:attrName>
                                        </p:attrNameLst>
                                      </p:cBhvr>
                                      <p:to>
                                        <p:strVal val="hidden"/>
                                      </p:to>
                                    </p:se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7500"/>
                            </p:stCondLst>
                            <p:childTnLst>
                              <p:par>
                                <p:cTn id="95" presetID="53" presetClass="exit" presetSubtype="0" fill="hold" grpId="1" nodeType="afterEffect">
                                  <p:stCondLst>
                                    <p:cond delay="0"/>
                                  </p:stCondLst>
                                  <p:childTnLst>
                                    <p:anim calcmode="lin" valueType="num">
                                      <p:cBhvr>
                                        <p:cTn id="96" dur="500"/>
                                        <p:tgtEl>
                                          <p:spTgt spid="18"/>
                                        </p:tgtEl>
                                        <p:attrNameLst>
                                          <p:attrName>ppt_w</p:attrName>
                                        </p:attrNameLst>
                                      </p:cBhvr>
                                      <p:tavLst>
                                        <p:tav tm="0">
                                          <p:val>
                                            <p:strVal val="ppt_w"/>
                                          </p:val>
                                        </p:tav>
                                        <p:tav tm="100000">
                                          <p:val>
                                            <p:fltVal val="0"/>
                                          </p:val>
                                        </p:tav>
                                      </p:tavLst>
                                    </p:anim>
                                    <p:anim calcmode="lin" valueType="num">
                                      <p:cBhvr>
                                        <p:cTn id="97" dur="500"/>
                                        <p:tgtEl>
                                          <p:spTgt spid="18"/>
                                        </p:tgtEl>
                                        <p:attrNameLst>
                                          <p:attrName>ppt_h</p:attrName>
                                        </p:attrNameLst>
                                      </p:cBhvr>
                                      <p:tavLst>
                                        <p:tav tm="0">
                                          <p:val>
                                            <p:strVal val="ppt_h"/>
                                          </p:val>
                                        </p:tav>
                                        <p:tav tm="100000">
                                          <p:val>
                                            <p:fltVal val="0"/>
                                          </p:val>
                                        </p:tav>
                                      </p:tavLst>
                                    </p:anim>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childTnLst>
                          </p:cTn>
                        </p:par>
                        <p:par>
                          <p:cTn id="100" fill="hold">
                            <p:stCondLst>
                              <p:cond delay="8000"/>
                            </p:stCondLst>
                            <p:childTnLst>
                              <p:par>
                                <p:cTn id="101" presetID="53"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Effect transition="in" filter="fade">
                                      <p:cBhvr>
                                        <p:cTn id="105" dur="500"/>
                                        <p:tgtEl>
                                          <p:spTgt spid="17"/>
                                        </p:tgtEl>
                                      </p:cBhvr>
                                    </p:animEffect>
                                  </p:childTnLst>
                                </p:cTn>
                              </p:par>
                            </p:childTnLst>
                          </p:cTn>
                        </p:par>
                        <p:par>
                          <p:cTn id="106" fill="hold">
                            <p:stCondLst>
                              <p:cond delay="8500"/>
                            </p:stCondLst>
                            <p:childTnLst>
                              <p:par>
                                <p:cTn id="107" presetID="53" presetClass="exit" presetSubtype="0" fill="hold" grpId="1" nodeType="afterEffect">
                                  <p:stCondLst>
                                    <p:cond delay="0"/>
                                  </p:stCondLst>
                                  <p:childTnLst>
                                    <p:anim calcmode="lin" valueType="num">
                                      <p:cBhvr>
                                        <p:cTn id="108" dur="500"/>
                                        <p:tgtEl>
                                          <p:spTgt spid="17"/>
                                        </p:tgtEl>
                                        <p:attrNameLst>
                                          <p:attrName>ppt_w</p:attrName>
                                        </p:attrNameLst>
                                      </p:cBhvr>
                                      <p:tavLst>
                                        <p:tav tm="0">
                                          <p:val>
                                            <p:strVal val="ppt_w"/>
                                          </p:val>
                                        </p:tav>
                                        <p:tav tm="100000">
                                          <p:val>
                                            <p:fltVal val="0"/>
                                          </p:val>
                                        </p:tav>
                                      </p:tavLst>
                                    </p:anim>
                                    <p:anim calcmode="lin" valueType="num">
                                      <p:cBhvr>
                                        <p:cTn id="109" dur="500"/>
                                        <p:tgtEl>
                                          <p:spTgt spid="17"/>
                                        </p:tgtEl>
                                        <p:attrNameLst>
                                          <p:attrName>ppt_h</p:attrName>
                                        </p:attrNameLst>
                                      </p:cBhvr>
                                      <p:tavLst>
                                        <p:tav tm="0">
                                          <p:val>
                                            <p:strVal val="ppt_h"/>
                                          </p:val>
                                        </p:tav>
                                        <p:tav tm="100000">
                                          <p:val>
                                            <p:fltVal val="0"/>
                                          </p:val>
                                        </p:tav>
                                      </p:tavLst>
                                    </p:anim>
                                    <p:animEffect transition="out" filter="fad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childTnLst>
                          </p:cTn>
                        </p:par>
                        <p:par>
                          <p:cTn id="112" fill="hold">
                            <p:stCondLst>
                              <p:cond delay="9000"/>
                            </p:stCondLst>
                            <p:childTnLst>
                              <p:par>
                                <p:cTn id="113" presetID="53" presetClass="entr" presetSubtype="0"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p:cTn id="115" dur="500" fill="hold"/>
                                        <p:tgtEl>
                                          <p:spTgt spid="19"/>
                                        </p:tgtEl>
                                        <p:attrNameLst>
                                          <p:attrName>ppt_w</p:attrName>
                                        </p:attrNameLst>
                                      </p:cBhvr>
                                      <p:tavLst>
                                        <p:tav tm="0">
                                          <p:val>
                                            <p:fltVal val="0"/>
                                          </p:val>
                                        </p:tav>
                                        <p:tav tm="100000">
                                          <p:val>
                                            <p:strVal val="#ppt_w"/>
                                          </p:val>
                                        </p:tav>
                                      </p:tavLst>
                                    </p:anim>
                                    <p:anim calcmode="lin" valueType="num">
                                      <p:cBhvr>
                                        <p:cTn id="116" dur="500" fill="hold"/>
                                        <p:tgtEl>
                                          <p:spTgt spid="19"/>
                                        </p:tgtEl>
                                        <p:attrNameLst>
                                          <p:attrName>ppt_h</p:attrName>
                                        </p:attrNameLst>
                                      </p:cBhvr>
                                      <p:tavLst>
                                        <p:tav tm="0">
                                          <p:val>
                                            <p:fltVal val="0"/>
                                          </p:val>
                                        </p:tav>
                                        <p:tav tm="100000">
                                          <p:val>
                                            <p:strVal val="#ppt_h"/>
                                          </p:val>
                                        </p:tav>
                                      </p:tavLst>
                                    </p:anim>
                                    <p:animEffect transition="in" filter="fade">
                                      <p:cBhvr>
                                        <p:cTn id="117" dur="500"/>
                                        <p:tgtEl>
                                          <p:spTgt spid="19"/>
                                        </p:tgtEl>
                                      </p:cBhvr>
                                    </p:animEffect>
                                  </p:childTnLst>
                                </p:cTn>
                              </p:par>
                            </p:childTnLst>
                          </p:cTn>
                        </p:par>
                        <p:par>
                          <p:cTn id="118" fill="hold">
                            <p:stCondLst>
                              <p:cond delay="9500"/>
                            </p:stCondLst>
                            <p:childTnLst>
                              <p:par>
                                <p:cTn id="119" presetID="53" presetClass="exit" presetSubtype="0" fill="hold" grpId="1" nodeType="afterEffect">
                                  <p:stCondLst>
                                    <p:cond delay="0"/>
                                  </p:stCondLst>
                                  <p:childTnLst>
                                    <p:anim calcmode="lin" valueType="num">
                                      <p:cBhvr>
                                        <p:cTn id="120" dur="500"/>
                                        <p:tgtEl>
                                          <p:spTgt spid="19"/>
                                        </p:tgtEl>
                                        <p:attrNameLst>
                                          <p:attrName>ppt_w</p:attrName>
                                        </p:attrNameLst>
                                      </p:cBhvr>
                                      <p:tavLst>
                                        <p:tav tm="0">
                                          <p:val>
                                            <p:strVal val="ppt_w"/>
                                          </p:val>
                                        </p:tav>
                                        <p:tav tm="100000">
                                          <p:val>
                                            <p:fltVal val="0"/>
                                          </p:val>
                                        </p:tav>
                                      </p:tavLst>
                                    </p:anim>
                                    <p:anim calcmode="lin" valueType="num">
                                      <p:cBhvr>
                                        <p:cTn id="121" dur="500"/>
                                        <p:tgtEl>
                                          <p:spTgt spid="19"/>
                                        </p:tgtEl>
                                        <p:attrNameLst>
                                          <p:attrName>ppt_h</p:attrName>
                                        </p:attrNameLst>
                                      </p:cBhvr>
                                      <p:tavLst>
                                        <p:tav tm="0">
                                          <p:val>
                                            <p:strVal val="ppt_h"/>
                                          </p:val>
                                        </p:tav>
                                        <p:tav tm="100000">
                                          <p:val>
                                            <p:fltVal val="0"/>
                                          </p:val>
                                        </p:tav>
                                      </p:tavLst>
                                    </p:anim>
                                    <p:animEffect transition="out" filter="fade">
                                      <p:cBhvr>
                                        <p:cTn id="122" dur="500"/>
                                        <p:tgtEl>
                                          <p:spTgt spid="19"/>
                                        </p:tgtEl>
                                      </p:cBhvr>
                                    </p:animEffect>
                                    <p:set>
                                      <p:cBhvr>
                                        <p:cTn id="123"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457200"/>
            <a:ext cx="6705600" cy="5638800"/>
            <a:chOff x="1219200" y="457200"/>
            <a:chExt cx="6705600" cy="5638800"/>
          </a:xfrm>
        </p:grpSpPr>
        <p:sp>
          <p:nvSpPr>
            <p:cNvPr id="2" name="Explosion 2 1"/>
            <p:cNvSpPr/>
            <p:nvPr/>
          </p:nvSpPr>
          <p:spPr>
            <a:xfrm rot="389560">
              <a:off x="1219200" y="457200"/>
              <a:ext cx="6705600" cy="5638800"/>
            </a:xfrm>
            <a:prstGeom prst="irregularSeal2">
              <a:avLst/>
            </a:prstGeom>
            <a:solidFill>
              <a:schemeClr val="bg2"/>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TextBox 2"/>
            <p:cNvSpPr txBox="1"/>
            <p:nvPr/>
          </p:nvSpPr>
          <p:spPr>
            <a:xfrm>
              <a:off x="2514600" y="2667000"/>
              <a:ext cx="3886000" cy="1200329"/>
            </a:xfrm>
            <a:prstGeom prst="rect">
              <a:avLst/>
            </a:prstGeom>
            <a:noFill/>
          </p:spPr>
          <p:txBody>
            <a:bodyPr wrap="none" rtlCol="0">
              <a:spAutoFit/>
            </a:bodyPr>
            <a:lstStyle/>
            <a:p>
              <a:r>
                <a:rPr lang="en-GB" sz="7200" dirty="0" smtClean="0">
                  <a:solidFill>
                    <a:srgbClr val="FF0000"/>
                  </a:solidFill>
                </a:rPr>
                <a:t>Times up!</a:t>
              </a:r>
              <a:endParaRPr lang="en-GB" sz="7200" dirty="0">
                <a:solidFill>
                  <a:srgbClr val="FF0000"/>
                </a:solidFill>
              </a:endParaRPr>
            </a:p>
          </p:txBody>
        </p:sp>
      </p:grpSp>
      <p:sp>
        <p:nvSpPr>
          <p:cNvPr id="8" name="TextBox 7">
            <a:hlinkClick r:id="rId3" action="ppaction://hlinksldjump"/>
          </p:cNvPr>
          <p:cNvSpPr txBox="1"/>
          <p:nvPr/>
        </p:nvSpPr>
        <p:spPr>
          <a:xfrm>
            <a:off x="4876800" y="5867400"/>
            <a:ext cx="3958904" cy="707886"/>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4000" dirty="0" smtClean="0">
                <a:solidFill>
                  <a:srgbClr val="FF0000"/>
                </a:solidFill>
              </a:rPr>
              <a:t>I want another go</a:t>
            </a:r>
            <a:endParaRPr lang="en-GB" sz="4000" dirty="0">
              <a:solidFill>
                <a:srgbClr val="FF0000"/>
              </a:solidFill>
            </a:endParaRPr>
          </a:p>
        </p:txBody>
      </p:sp>
      <p:pic>
        <p:nvPicPr>
          <p:cNvPr id="6" name="MS900388271[1].wav">
            <a:hlinkClick r:id="" action="ppaction://media"/>
          </p:cNvPr>
          <p:cNvPicPr>
            <a:picLocks noRot="1" noChangeAspect="1"/>
          </p:cNvPicPr>
          <p:nvPr>
            <a:wavAudioFile r:embed="rId1" name="MS900388271[1].wav"/>
          </p:nvPr>
        </p:nvPicPr>
        <p:blipFill>
          <a:blip r:embed="rId4" cstate="print"/>
          <a:stretch>
            <a:fillRect/>
          </a:stretch>
        </p:blipFill>
        <p:spPr>
          <a:xfrm>
            <a:off x="-304800" y="5867400"/>
            <a:ext cx="304800" cy="304800"/>
          </a:xfrm>
          <a:prstGeom prst="rect">
            <a:avLst/>
          </a:prstGeom>
        </p:spPr>
      </p:pic>
      <p:sp>
        <p:nvSpPr>
          <p:cNvPr id="7" name="Action Button: Home 6">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900" decel="100000" fill="hold"/>
                                        <p:tgtEl>
                                          <p:spTgt spid="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29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228600"/>
            <a:ext cx="1981200" cy="457200"/>
          </a:xfrm>
          <a:prstGeom prst="rect">
            <a:avLst/>
          </a:prstGeom>
          <a:solidFill>
            <a:schemeClr val="bg2"/>
          </a:solidFill>
          <a:ln>
            <a:solidFill>
              <a:srgbClr val="FF0000"/>
            </a:solidFill>
            <a:headEnd/>
            <a:tailEnd/>
          </a:ln>
          <a:effectLst>
            <a:glow rad="101600">
              <a:schemeClr val="accent2">
                <a:satMod val="175000"/>
                <a:alpha val="40000"/>
              </a:schemeClr>
            </a:glow>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Aft>
                <a:spcPts val="0"/>
              </a:spcAft>
              <a:defRPr/>
            </a:pPr>
            <a:r>
              <a:rPr lang="en-GB" sz="2800" dirty="0">
                <a:solidFill>
                  <a:srgbClr val="FF0000"/>
                </a:solidFill>
                <a:latin typeface="Adobe Heiti Std R" pitchFamily="34" charset="-128"/>
                <a:ea typeface="Adobe Heiti Std R" pitchFamily="34" charset="-128"/>
              </a:rPr>
              <a:t>Question </a:t>
            </a:r>
            <a:r>
              <a:rPr lang="en-GB" sz="2800" dirty="0" smtClean="0">
                <a:solidFill>
                  <a:srgbClr val="FF0000"/>
                </a:solidFill>
                <a:latin typeface="Adobe Heiti Std R" pitchFamily="34" charset="-128"/>
                <a:ea typeface="Adobe Heiti Std R" pitchFamily="34" charset="-128"/>
              </a:rPr>
              <a:t>4</a:t>
            </a:r>
            <a:endParaRPr lang="en-GB" sz="2800" dirty="0">
              <a:solidFill>
                <a:srgbClr val="FF0000"/>
              </a:solidFill>
              <a:latin typeface="Adobe Heiti Std R" pitchFamily="34" charset="-128"/>
              <a:ea typeface="Adobe Heiti Std R" pitchFamily="34" charset="-128"/>
            </a:endParaRPr>
          </a:p>
        </p:txBody>
      </p:sp>
      <p:sp>
        <p:nvSpPr>
          <p:cNvPr id="5" name="Oval 4">
            <a:hlinkClick r:id="rId2" action="ppaction://hlinksldjump"/>
          </p:cNvPr>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Height</a:t>
            </a:r>
            <a:br>
              <a:rPr lang="en-GB" sz="2400" dirty="0" smtClean="0">
                <a:solidFill>
                  <a:srgbClr val="FF0000"/>
                </a:solidFill>
              </a:rPr>
            </a:br>
            <a:r>
              <a:rPr lang="en-GB" sz="2400" dirty="0" smtClean="0">
                <a:solidFill>
                  <a:srgbClr val="FF0000"/>
                </a:solidFill>
              </a:rPr>
              <a:t> / Weight²</a:t>
            </a:r>
            <a:endParaRPr lang="en-GB" sz="2400" dirty="0">
              <a:solidFill>
                <a:srgbClr val="FF0000"/>
              </a:solidFill>
            </a:endParaRPr>
          </a:p>
        </p:txBody>
      </p:sp>
      <p:sp>
        <p:nvSpPr>
          <p:cNvPr id="14" name="Action Button: Home 13">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85800" y="1371600"/>
            <a:ext cx="7543800" cy="1077218"/>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200" dirty="0" smtClean="0">
                <a:solidFill>
                  <a:srgbClr val="FF0000"/>
                </a:solidFill>
                <a:latin typeface="Adobe Heiti Std R" pitchFamily="34" charset="-128"/>
                <a:ea typeface="Adobe Heiti Std R" pitchFamily="34" charset="-128"/>
              </a:rPr>
              <a:t>What is the formula for working out your BMI?</a:t>
            </a:r>
            <a:endParaRPr lang="en-GB" sz="3200" dirty="0">
              <a:solidFill>
                <a:srgbClr val="FF0000"/>
              </a:solidFill>
              <a:latin typeface="Adobe Heiti Std R" pitchFamily="34" charset="-128"/>
              <a:ea typeface="Adobe Heiti Std R" pitchFamily="34" charset="-128"/>
            </a:endParaRPr>
          </a:p>
        </p:txBody>
      </p:sp>
      <p:sp>
        <p:nvSpPr>
          <p:cNvPr id="13" name="Oval 12">
            <a:hlinkClick r:id="rId2" action="ppaction://hlinksldjump"/>
          </p:cNvPr>
          <p:cNvSpPr/>
          <p:nvPr/>
        </p:nvSpPr>
        <p:spPr>
          <a:xfrm>
            <a:off x="48006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Weight / Height³</a:t>
            </a:r>
            <a:endParaRPr lang="en-GB" sz="2400" dirty="0">
              <a:solidFill>
                <a:srgbClr val="FF0000"/>
              </a:solidFill>
            </a:endParaRPr>
          </a:p>
        </p:txBody>
      </p:sp>
      <p:sp>
        <p:nvSpPr>
          <p:cNvPr id="15" name="Oval 14">
            <a:hlinkClick r:id="rId3" action="ppaction://hlinksldjump"/>
          </p:cNvPr>
          <p:cNvSpPr/>
          <p:nvPr/>
        </p:nvSpPr>
        <p:spPr>
          <a:xfrm>
            <a:off x="26670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Weight / Height²</a:t>
            </a:r>
            <a:endParaRPr lang="en-GB" sz="2400" dirty="0">
              <a:solidFill>
                <a:srgbClr val="FF0000"/>
              </a:solidFill>
            </a:endParaRPr>
          </a:p>
        </p:txBody>
      </p:sp>
      <p:pic>
        <p:nvPicPr>
          <p:cNvPr id="2052" name="Picture 4"/>
          <p:cNvPicPr>
            <a:picLocks noChangeAspect="1" noChangeArrowheads="1"/>
          </p:cNvPicPr>
          <p:nvPr/>
        </p:nvPicPr>
        <p:blipFill>
          <a:blip r:embed="rId4" cstate="print"/>
          <a:srcRect/>
          <a:stretch>
            <a:fillRect/>
          </a:stretch>
        </p:blipFill>
        <p:spPr bwMode="auto">
          <a:xfrm rot="20706715">
            <a:off x="7479805" y="5105494"/>
            <a:ext cx="1377972" cy="146135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7" name="TextBox 16"/>
          <p:cNvSpPr txBox="1"/>
          <p:nvPr/>
        </p:nvSpPr>
        <p:spPr>
          <a:xfrm rot="20542341">
            <a:off x="7770150" y="5513313"/>
            <a:ext cx="809837" cy="830997"/>
          </a:xfrm>
          <a:prstGeom prst="rect">
            <a:avLst/>
          </a:prstGeom>
          <a:noFill/>
        </p:spPr>
        <p:txBody>
          <a:bodyPr wrap="none" rtlCol="0">
            <a:spAutoFit/>
          </a:bodyPr>
          <a:lstStyle/>
          <a:p>
            <a:r>
              <a:rPr lang="en-GB" sz="4800" b="1" dirty="0" smtClean="0">
                <a:solidFill>
                  <a:srgbClr val="FF0000"/>
                </a:solidFill>
              </a:rPr>
              <a:t>10</a:t>
            </a:r>
            <a:endParaRPr lang="en-GB" sz="4800" b="1" dirty="0">
              <a:solidFill>
                <a:srgbClr val="FF0000"/>
              </a:solidFill>
            </a:endParaRPr>
          </a:p>
        </p:txBody>
      </p:sp>
      <p:sp>
        <p:nvSpPr>
          <p:cNvPr id="21" name="TextBox 20"/>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9</a:t>
            </a:r>
            <a:endParaRPr lang="en-GB" sz="4800" b="1" dirty="0">
              <a:solidFill>
                <a:srgbClr val="FF0000"/>
              </a:solidFill>
            </a:endParaRPr>
          </a:p>
        </p:txBody>
      </p:sp>
      <p:sp>
        <p:nvSpPr>
          <p:cNvPr id="22" name="TextBox 21"/>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8</a:t>
            </a:r>
            <a:endParaRPr lang="en-GB" sz="4800" b="1" dirty="0">
              <a:solidFill>
                <a:srgbClr val="FF0000"/>
              </a:solidFill>
            </a:endParaRPr>
          </a:p>
        </p:txBody>
      </p:sp>
      <p:sp>
        <p:nvSpPr>
          <p:cNvPr id="23" name="TextBox 22"/>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7</a:t>
            </a:r>
            <a:endParaRPr lang="en-GB" sz="4800" b="1" dirty="0">
              <a:solidFill>
                <a:srgbClr val="FF0000"/>
              </a:solidFill>
            </a:endParaRPr>
          </a:p>
        </p:txBody>
      </p:sp>
      <p:sp>
        <p:nvSpPr>
          <p:cNvPr id="26" name="TextBox 25"/>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5</a:t>
            </a:r>
            <a:endParaRPr lang="en-GB" sz="4800" b="1" dirty="0">
              <a:solidFill>
                <a:srgbClr val="FF0000"/>
              </a:solidFill>
            </a:endParaRPr>
          </a:p>
        </p:txBody>
      </p:sp>
      <p:sp>
        <p:nvSpPr>
          <p:cNvPr id="28" name="TextBox 27"/>
          <p:cNvSpPr txBox="1"/>
          <p:nvPr/>
        </p:nvSpPr>
        <p:spPr>
          <a:xfrm rot="20542341">
            <a:off x="7962751" y="5465981"/>
            <a:ext cx="497252" cy="830997"/>
          </a:xfrm>
          <a:prstGeom prst="rect">
            <a:avLst/>
          </a:prstGeom>
          <a:noFill/>
        </p:spPr>
        <p:txBody>
          <a:bodyPr wrap="none" rtlCol="0">
            <a:spAutoFit/>
          </a:bodyPr>
          <a:lstStyle/>
          <a:p>
            <a:r>
              <a:rPr lang="en-GB" sz="4800" b="1" dirty="0" smtClean="0">
                <a:solidFill>
                  <a:srgbClr val="FF0000"/>
                </a:solidFill>
              </a:rPr>
              <a:t>4</a:t>
            </a:r>
            <a:endParaRPr lang="en-GB" sz="4800" b="1" dirty="0">
              <a:solidFill>
                <a:srgbClr val="FF0000"/>
              </a:solidFill>
            </a:endParaRPr>
          </a:p>
        </p:txBody>
      </p:sp>
      <p:sp>
        <p:nvSpPr>
          <p:cNvPr id="29" name="TextBox 28"/>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2</a:t>
            </a:r>
            <a:endParaRPr lang="en-GB" sz="4800" b="1" dirty="0">
              <a:solidFill>
                <a:srgbClr val="FF0000"/>
              </a:solidFill>
            </a:endParaRPr>
          </a:p>
        </p:txBody>
      </p:sp>
      <p:sp>
        <p:nvSpPr>
          <p:cNvPr id="30" name="TextBox 29"/>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3</a:t>
            </a:r>
            <a:endParaRPr lang="en-GB" sz="4800" b="1" dirty="0">
              <a:solidFill>
                <a:srgbClr val="FF0000"/>
              </a:solidFill>
            </a:endParaRPr>
          </a:p>
        </p:txBody>
      </p:sp>
      <p:sp>
        <p:nvSpPr>
          <p:cNvPr id="31" name="TextBox 30"/>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1</a:t>
            </a:r>
            <a:endParaRPr lang="en-GB" sz="4800" b="1" dirty="0">
              <a:solidFill>
                <a:srgbClr val="FF0000"/>
              </a:solidFill>
            </a:endParaRPr>
          </a:p>
        </p:txBody>
      </p:sp>
      <p:sp>
        <p:nvSpPr>
          <p:cNvPr id="32" name="TextBox 31"/>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6</a:t>
            </a:r>
            <a:endParaRPr lang="en-GB" sz="4800" b="1" dirty="0">
              <a:solidFill>
                <a:srgbClr val="FF0000"/>
              </a:solidFill>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xit" presetSubtype="0" fill="hold" grpId="1" nodeType="afterEffect">
                                  <p:stCondLst>
                                    <p:cond delay="0"/>
                                  </p:stCondLst>
                                  <p:childTnLst>
                                    <p:anim calcmode="lin" valueType="num">
                                      <p:cBhvr>
                                        <p:cTn id="12" dur="500"/>
                                        <p:tgtEl>
                                          <p:spTgt spid="17"/>
                                        </p:tgtEl>
                                        <p:attrNameLst>
                                          <p:attrName>ppt_w</p:attrName>
                                        </p:attrNameLst>
                                      </p:cBhvr>
                                      <p:tavLst>
                                        <p:tav tm="0">
                                          <p:val>
                                            <p:strVal val="ppt_w"/>
                                          </p:val>
                                        </p:tav>
                                        <p:tav tm="100000">
                                          <p:val>
                                            <p:fltVal val="0"/>
                                          </p:val>
                                        </p:tav>
                                      </p:tavLst>
                                    </p:anim>
                                    <p:anim calcmode="lin" valueType="num">
                                      <p:cBhvr>
                                        <p:cTn id="13" dur="500"/>
                                        <p:tgtEl>
                                          <p:spTgt spid="17"/>
                                        </p:tgtEl>
                                        <p:attrNameLst>
                                          <p:attrName>ppt_h</p:attrName>
                                        </p:attrNameLst>
                                      </p:cBhvr>
                                      <p:tavLst>
                                        <p:tav tm="0">
                                          <p:val>
                                            <p:strVal val="ppt_h"/>
                                          </p:val>
                                        </p:tav>
                                        <p:tav tm="100000">
                                          <p:val>
                                            <p:fltVal val="0"/>
                                          </p:val>
                                        </p:tav>
                                      </p:tavLst>
                                    </p:anim>
                                    <p:animEffect transition="out" filter="fade">
                                      <p:cBhvr>
                                        <p:cTn id="14" dur="500"/>
                                        <p:tgtEl>
                                          <p:spTgt spid="17"/>
                                        </p:tgtEl>
                                      </p:cBhvr>
                                    </p:animEffect>
                                    <p:set>
                                      <p:cBhvr>
                                        <p:cTn id="15" dur="1" fill="hold">
                                          <p:stCondLst>
                                            <p:cond delay="499"/>
                                          </p:stCondLst>
                                        </p:cTn>
                                        <p:tgtEl>
                                          <p:spTgt spid="17"/>
                                        </p:tgtEl>
                                        <p:attrNameLst>
                                          <p:attrName>style.visibility</p:attrName>
                                        </p:attrNameLst>
                                      </p:cBhvr>
                                      <p:to>
                                        <p:strVal val="hidden"/>
                                      </p:to>
                                    </p:se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xit" presetSubtype="0" fill="hold" grpId="1" nodeType="afterEffect">
                                  <p:stCondLst>
                                    <p:cond delay="0"/>
                                  </p:stCondLst>
                                  <p:childTnLst>
                                    <p:anim calcmode="lin" valueType="num">
                                      <p:cBhvr>
                                        <p:cTn id="24" dur="500"/>
                                        <p:tgtEl>
                                          <p:spTgt spid="21"/>
                                        </p:tgtEl>
                                        <p:attrNameLst>
                                          <p:attrName>ppt_w</p:attrName>
                                        </p:attrNameLst>
                                      </p:cBhvr>
                                      <p:tavLst>
                                        <p:tav tm="0">
                                          <p:val>
                                            <p:strVal val="ppt_w"/>
                                          </p:val>
                                        </p:tav>
                                        <p:tav tm="100000">
                                          <p:val>
                                            <p:fltVal val="0"/>
                                          </p:val>
                                        </p:tav>
                                      </p:tavLst>
                                    </p:anim>
                                    <p:anim calcmode="lin" valueType="num">
                                      <p:cBhvr>
                                        <p:cTn id="25" dur="500"/>
                                        <p:tgtEl>
                                          <p:spTgt spid="21"/>
                                        </p:tgtEl>
                                        <p:attrNameLst>
                                          <p:attrName>ppt_h</p:attrName>
                                        </p:attrNameLst>
                                      </p:cBhvr>
                                      <p:tavLst>
                                        <p:tav tm="0">
                                          <p:val>
                                            <p:strVal val="ppt_h"/>
                                          </p:val>
                                        </p:tav>
                                        <p:tav tm="100000">
                                          <p:val>
                                            <p:fltVal val="0"/>
                                          </p:val>
                                        </p:tav>
                                      </p:tavLst>
                                    </p:anim>
                                    <p:animEffect transition="out" filter="fade">
                                      <p:cBhvr>
                                        <p:cTn id="26" dur="500"/>
                                        <p:tgtEl>
                                          <p:spTgt spid="21"/>
                                        </p:tgtEl>
                                      </p:cBhvr>
                                    </p:animEffect>
                                    <p:set>
                                      <p:cBhvr>
                                        <p:cTn id="27" dur="1" fill="hold">
                                          <p:stCondLst>
                                            <p:cond delay="499"/>
                                          </p:stCondLst>
                                        </p:cTn>
                                        <p:tgtEl>
                                          <p:spTgt spid="21"/>
                                        </p:tgtEl>
                                        <p:attrNameLst>
                                          <p:attrName>style.visibility</p:attrName>
                                        </p:attrNameLst>
                                      </p:cBhvr>
                                      <p:to>
                                        <p:strVal val="hidden"/>
                                      </p:to>
                                    </p:se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53" presetClass="exit" presetSubtype="0" fill="hold" grpId="1" nodeType="afterEffect">
                                  <p:stCondLst>
                                    <p:cond delay="0"/>
                                  </p:stCondLst>
                                  <p:childTnLst>
                                    <p:anim calcmode="lin" valueType="num">
                                      <p:cBhvr>
                                        <p:cTn id="36" dur="500"/>
                                        <p:tgtEl>
                                          <p:spTgt spid="22"/>
                                        </p:tgtEl>
                                        <p:attrNameLst>
                                          <p:attrName>ppt_w</p:attrName>
                                        </p:attrNameLst>
                                      </p:cBhvr>
                                      <p:tavLst>
                                        <p:tav tm="0">
                                          <p:val>
                                            <p:strVal val="ppt_w"/>
                                          </p:val>
                                        </p:tav>
                                        <p:tav tm="100000">
                                          <p:val>
                                            <p:fltVal val="0"/>
                                          </p:val>
                                        </p:tav>
                                      </p:tavLst>
                                    </p:anim>
                                    <p:anim calcmode="lin" valueType="num">
                                      <p:cBhvr>
                                        <p:cTn id="37" dur="500"/>
                                        <p:tgtEl>
                                          <p:spTgt spid="22"/>
                                        </p:tgtEl>
                                        <p:attrNameLst>
                                          <p:attrName>ppt_h</p:attrName>
                                        </p:attrNameLst>
                                      </p:cBhvr>
                                      <p:tavLst>
                                        <p:tav tm="0">
                                          <p:val>
                                            <p:strVal val="ppt_h"/>
                                          </p:val>
                                        </p:tav>
                                        <p:tav tm="100000">
                                          <p:val>
                                            <p:fltVal val="0"/>
                                          </p:val>
                                        </p:tav>
                                      </p:tavLst>
                                    </p:anim>
                                    <p:animEffect transition="out" filter="fade">
                                      <p:cBhvr>
                                        <p:cTn id="38" dur="500"/>
                                        <p:tgtEl>
                                          <p:spTgt spid="22"/>
                                        </p:tgtEl>
                                      </p:cBhvr>
                                    </p:animEffect>
                                    <p:set>
                                      <p:cBhvr>
                                        <p:cTn id="39" dur="1" fill="hold">
                                          <p:stCondLst>
                                            <p:cond delay="499"/>
                                          </p:stCondLst>
                                        </p:cTn>
                                        <p:tgtEl>
                                          <p:spTgt spid="22"/>
                                        </p:tgtEl>
                                        <p:attrNameLst>
                                          <p:attrName>style.visibility</p:attrName>
                                        </p:attrNameLst>
                                      </p:cBhvr>
                                      <p:to>
                                        <p:strVal val="hidden"/>
                                      </p:to>
                                    </p:se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3500"/>
                            </p:stCondLst>
                            <p:childTnLst>
                              <p:par>
                                <p:cTn id="47" presetID="53" presetClass="exit" presetSubtype="0" fill="hold" grpId="1" nodeType="afterEffect">
                                  <p:stCondLst>
                                    <p:cond delay="0"/>
                                  </p:stCondLst>
                                  <p:childTnLst>
                                    <p:anim calcmode="lin" valueType="num">
                                      <p:cBhvr>
                                        <p:cTn id="48" dur="500"/>
                                        <p:tgtEl>
                                          <p:spTgt spid="23"/>
                                        </p:tgtEl>
                                        <p:attrNameLst>
                                          <p:attrName>ppt_w</p:attrName>
                                        </p:attrNameLst>
                                      </p:cBhvr>
                                      <p:tavLst>
                                        <p:tav tm="0">
                                          <p:val>
                                            <p:strVal val="ppt_w"/>
                                          </p:val>
                                        </p:tav>
                                        <p:tav tm="100000">
                                          <p:val>
                                            <p:fltVal val="0"/>
                                          </p:val>
                                        </p:tav>
                                      </p:tavLst>
                                    </p:anim>
                                    <p:anim calcmode="lin" valueType="num">
                                      <p:cBhvr>
                                        <p:cTn id="49" dur="500"/>
                                        <p:tgtEl>
                                          <p:spTgt spid="23"/>
                                        </p:tgtEl>
                                        <p:attrNameLst>
                                          <p:attrName>ppt_h</p:attrName>
                                        </p:attrNameLst>
                                      </p:cBhvr>
                                      <p:tavLst>
                                        <p:tav tm="0">
                                          <p:val>
                                            <p:strVal val="ppt_h"/>
                                          </p:val>
                                        </p:tav>
                                        <p:tav tm="100000">
                                          <p:val>
                                            <p:fltVal val="0"/>
                                          </p:val>
                                        </p:tav>
                                      </p:tavLst>
                                    </p:anim>
                                    <p:animEffect transition="out" filter="fade">
                                      <p:cBhvr>
                                        <p:cTn id="50" dur="500"/>
                                        <p:tgtEl>
                                          <p:spTgt spid="23"/>
                                        </p:tgtEl>
                                      </p:cBhvr>
                                    </p:animEffect>
                                    <p:set>
                                      <p:cBhvr>
                                        <p:cTn id="51" dur="1" fill="hold">
                                          <p:stCondLst>
                                            <p:cond delay="499"/>
                                          </p:stCondLst>
                                        </p:cTn>
                                        <p:tgtEl>
                                          <p:spTgt spid="23"/>
                                        </p:tgtEl>
                                        <p:attrNameLst>
                                          <p:attrName>style.visibility</p:attrName>
                                        </p:attrNameLst>
                                      </p:cBhvr>
                                      <p:to>
                                        <p:strVal val="hidden"/>
                                      </p:to>
                                    </p:se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4500"/>
                            </p:stCondLst>
                            <p:childTnLst>
                              <p:par>
                                <p:cTn id="59" presetID="53" presetClass="exit" presetSubtype="0" fill="hold" grpId="1" nodeType="afterEffect">
                                  <p:stCondLst>
                                    <p:cond delay="0"/>
                                  </p:stCondLst>
                                  <p:childTnLst>
                                    <p:anim calcmode="lin" valueType="num">
                                      <p:cBhvr>
                                        <p:cTn id="60" dur="500"/>
                                        <p:tgtEl>
                                          <p:spTgt spid="32"/>
                                        </p:tgtEl>
                                        <p:attrNameLst>
                                          <p:attrName>ppt_w</p:attrName>
                                        </p:attrNameLst>
                                      </p:cBhvr>
                                      <p:tavLst>
                                        <p:tav tm="0">
                                          <p:val>
                                            <p:strVal val="ppt_w"/>
                                          </p:val>
                                        </p:tav>
                                        <p:tav tm="100000">
                                          <p:val>
                                            <p:fltVal val="0"/>
                                          </p:val>
                                        </p:tav>
                                      </p:tavLst>
                                    </p:anim>
                                    <p:anim calcmode="lin" valueType="num">
                                      <p:cBhvr>
                                        <p:cTn id="61" dur="500"/>
                                        <p:tgtEl>
                                          <p:spTgt spid="32"/>
                                        </p:tgtEl>
                                        <p:attrNameLst>
                                          <p:attrName>ppt_h</p:attrName>
                                        </p:attrNameLst>
                                      </p:cBhvr>
                                      <p:tavLst>
                                        <p:tav tm="0">
                                          <p:val>
                                            <p:strVal val="ppt_h"/>
                                          </p:val>
                                        </p:tav>
                                        <p:tav tm="100000">
                                          <p:val>
                                            <p:fltVal val="0"/>
                                          </p:val>
                                        </p:tav>
                                      </p:tavLst>
                                    </p:anim>
                                    <p:animEffect transition="out" filter="fade">
                                      <p:cBhvr>
                                        <p:cTn id="62" dur="500"/>
                                        <p:tgtEl>
                                          <p:spTgt spid="32"/>
                                        </p:tgtEl>
                                      </p:cBhvr>
                                    </p:animEffect>
                                    <p:set>
                                      <p:cBhvr>
                                        <p:cTn id="63" dur="1" fill="hold">
                                          <p:stCondLst>
                                            <p:cond delay="499"/>
                                          </p:stCondLst>
                                        </p:cTn>
                                        <p:tgtEl>
                                          <p:spTgt spid="32"/>
                                        </p:tgtEl>
                                        <p:attrNameLst>
                                          <p:attrName>style.visibility</p:attrName>
                                        </p:attrNameLst>
                                      </p:cBhvr>
                                      <p:to>
                                        <p:strVal val="hidden"/>
                                      </p:to>
                                    </p:se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5500"/>
                            </p:stCondLst>
                            <p:childTnLst>
                              <p:par>
                                <p:cTn id="71" presetID="53" presetClass="exit" presetSubtype="0" fill="hold" grpId="1" nodeType="afterEffect">
                                  <p:stCondLst>
                                    <p:cond delay="0"/>
                                  </p:stCondLst>
                                  <p:childTnLst>
                                    <p:anim calcmode="lin" valueType="num">
                                      <p:cBhvr>
                                        <p:cTn id="72" dur="500"/>
                                        <p:tgtEl>
                                          <p:spTgt spid="26"/>
                                        </p:tgtEl>
                                        <p:attrNameLst>
                                          <p:attrName>ppt_w</p:attrName>
                                        </p:attrNameLst>
                                      </p:cBhvr>
                                      <p:tavLst>
                                        <p:tav tm="0">
                                          <p:val>
                                            <p:strVal val="ppt_w"/>
                                          </p:val>
                                        </p:tav>
                                        <p:tav tm="100000">
                                          <p:val>
                                            <p:fltVal val="0"/>
                                          </p:val>
                                        </p:tav>
                                      </p:tavLst>
                                    </p:anim>
                                    <p:anim calcmode="lin" valueType="num">
                                      <p:cBhvr>
                                        <p:cTn id="73" dur="500"/>
                                        <p:tgtEl>
                                          <p:spTgt spid="26"/>
                                        </p:tgtEl>
                                        <p:attrNameLst>
                                          <p:attrName>ppt_h</p:attrName>
                                        </p:attrNameLst>
                                      </p:cBhvr>
                                      <p:tavLst>
                                        <p:tav tm="0">
                                          <p:val>
                                            <p:strVal val="ppt_h"/>
                                          </p:val>
                                        </p:tav>
                                        <p:tav tm="100000">
                                          <p:val>
                                            <p:fltVal val="0"/>
                                          </p:val>
                                        </p:tav>
                                      </p:tavLst>
                                    </p:anim>
                                    <p:animEffect transition="out" filter="fade">
                                      <p:cBhvr>
                                        <p:cTn id="74" dur="500"/>
                                        <p:tgtEl>
                                          <p:spTgt spid="26"/>
                                        </p:tgtEl>
                                      </p:cBhvr>
                                    </p:animEffect>
                                    <p:set>
                                      <p:cBhvr>
                                        <p:cTn id="75" dur="1" fill="hold">
                                          <p:stCondLst>
                                            <p:cond delay="499"/>
                                          </p:stCondLst>
                                        </p:cTn>
                                        <p:tgtEl>
                                          <p:spTgt spid="26"/>
                                        </p:tgtEl>
                                        <p:attrNameLst>
                                          <p:attrName>style.visibility</p:attrName>
                                        </p:attrNameLst>
                                      </p:cBhvr>
                                      <p:to>
                                        <p:strVal val="hidden"/>
                                      </p:to>
                                    </p:se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par>
                          <p:cTn id="82" fill="hold">
                            <p:stCondLst>
                              <p:cond delay="6500"/>
                            </p:stCondLst>
                            <p:childTnLst>
                              <p:par>
                                <p:cTn id="83" presetID="53" presetClass="exit" presetSubtype="0" fill="hold" grpId="1" nodeType="afterEffect">
                                  <p:stCondLst>
                                    <p:cond delay="0"/>
                                  </p:stCondLst>
                                  <p:childTnLst>
                                    <p:anim calcmode="lin" valueType="num">
                                      <p:cBhvr>
                                        <p:cTn id="84" dur="500"/>
                                        <p:tgtEl>
                                          <p:spTgt spid="28"/>
                                        </p:tgtEl>
                                        <p:attrNameLst>
                                          <p:attrName>ppt_w</p:attrName>
                                        </p:attrNameLst>
                                      </p:cBhvr>
                                      <p:tavLst>
                                        <p:tav tm="0">
                                          <p:val>
                                            <p:strVal val="ppt_w"/>
                                          </p:val>
                                        </p:tav>
                                        <p:tav tm="100000">
                                          <p:val>
                                            <p:fltVal val="0"/>
                                          </p:val>
                                        </p:tav>
                                      </p:tavLst>
                                    </p:anim>
                                    <p:anim calcmode="lin" valueType="num">
                                      <p:cBhvr>
                                        <p:cTn id="85" dur="500"/>
                                        <p:tgtEl>
                                          <p:spTgt spid="28"/>
                                        </p:tgtEl>
                                        <p:attrNameLst>
                                          <p:attrName>ppt_h</p:attrName>
                                        </p:attrNameLst>
                                      </p:cBhvr>
                                      <p:tavLst>
                                        <p:tav tm="0">
                                          <p:val>
                                            <p:strVal val="ppt_h"/>
                                          </p:val>
                                        </p:tav>
                                        <p:tav tm="100000">
                                          <p:val>
                                            <p:fltVal val="0"/>
                                          </p:val>
                                        </p:tav>
                                      </p:tavLst>
                                    </p:anim>
                                    <p:animEffect transition="out" filter="fade">
                                      <p:cBhvr>
                                        <p:cTn id="86" dur="500"/>
                                        <p:tgtEl>
                                          <p:spTgt spid="28"/>
                                        </p:tgtEl>
                                      </p:cBhvr>
                                    </p:animEffect>
                                    <p:set>
                                      <p:cBhvr>
                                        <p:cTn id="87" dur="1" fill="hold">
                                          <p:stCondLst>
                                            <p:cond delay="499"/>
                                          </p:stCondLst>
                                        </p:cTn>
                                        <p:tgtEl>
                                          <p:spTgt spid="28"/>
                                        </p:tgtEl>
                                        <p:attrNameLst>
                                          <p:attrName>style.visibility</p:attrName>
                                        </p:attrNameLst>
                                      </p:cBhvr>
                                      <p:to>
                                        <p:strVal val="hidden"/>
                                      </p:to>
                                    </p:se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p:cTn id="91" dur="500" fill="hold"/>
                                        <p:tgtEl>
                                          <p:spTgt spid="30"/>
                                        </p:tgtEl>
                                        <p:attrNameLst>
                                          <p:attrName>ppt_w</p:attrName>
                                        </p:attrNameLst>
                                      </p:cBhvr>
                                      <p:tavLst>
                                        <p:tav tm="0">
                                          <p:val>
                                            <p:fltVal val="0"/>
                                          </p:val>
                                        </p:tav>
                                        <p:tav tm="100000">
                                          <p:val>
                                            <p:strVal val="#ppt_w"/>
                                          </p:val>
                                        </p:tav>
                                      </p:tavLst>
                                    </p:anim>
                                    <p:anim calcmode="lin" valueType="num">
                                      <p:cBhvr>
                                        <p:cTn id="92" dur="500" fill="hold"/>
                                        <p:tgtEl>
                                          <p:spTgt spid="30"/>
                                        </p:tgtEl>
                                        <p:attrNameLst>
                                          <p:attrName>ppt_h</p:attrName>
                                        </p:attrNameLst>
                                      </p:cBhvr>
                                      <p:tavLst>
                                        <p:tav tm="0">
                                          <p:val>
                                            <p:fltVal val="0"/>
                                          </p:val>
                                        </p:tav>
                                        <p:tav tm="100000">
                                          <p:val>
                                            <p:strVal val="#ppt_h"/>
                                          </p:val>
                                        </p:tav>
                                      </p:tavLst>
                                    </p:anim>
                                    <p:animEffect transition="in" filter="fade">
                                      <p:cBhvr>
                                        <p:cTn id="93" dur="500"/>
                                        <p:tgtEl>
                                          <p:spTgt spid="30"/>
                                        </p:tgtEl>
                                      </p:cBhvr>
                                    </p:animEffect>
                                  </p:childTnLst>
                                </p:cTn>
                              </p:par>
                            </p:childTnLst>
                          </p:cTn>
                        </p:par>
                        <p:par>
                          <p:cTn id="94" fill="hold">
                            <p:stCondLst>
                              <p:cond delay="7500"/>
                            </p:stCondLst>
                            <p:childTnLst>
                              <p:par>
                                <p:cTn id="95" presetID="53" presetClass="exit" presetSubtype="0" fill="hold" grpId="1" nodeType="afterEffect">
                                  <p:stCondLst>
                                    <p:cond delay="0"/>
                                  </p:stCondLst>
                                  <p:childTnLst>
                                    <p:anim calcmode="lin" valueType="num">
                                      <p:cBhvr>
                                        <p:cTn id="96" dur="500"/>
                                        <p:tgtEl>
                                          <p:spTgt spid="30"/>
                                        </p:tgtEl>
                                        <p:attrNameLst>
                                          <p:attrName>ppt_w</p:attrName>
                                        </p:attrNameLst>
                                      </p:cBhvr>
                                      <p:tavLst>
                                        <p:tav tm="0">
                                          <p:val>
                                            <p:strVal val="ppt_w"/>
                                          </p:val>
                                        </p:tav>
                                        <p:tav tm="100000">
                                          <p:val>
                                            <p:fltVal val="0"/>
                                          </p:val>
                                        </p:tav>
                                      </p:tavLst>
                                    </p:anim>
                                    <p:anim calcmode="lin" valueType="num">
                                      <p:cBhvr>
                                        <p:cTn id="97" dur="500"/>
                                        <p:tgtEl>
                                          <p:spTgt spid="30"/>
                                        </p:tgtEl>
                                        <p:attrNameLst>
                                          <p:attrName>ppt_h</p:attrName>
                                        </p:attrNameLst>
                                      </p:cBhvr>
                                      <p:tavLst>
                                        <p:tav tm="0">
                                          <p:val>
                                            <p:strVal val="ppt_h"/>
                                          </p:val>
                                        </p:tav>
                                        <p:tav tm="100000">
                                          <p:val>
                                            <p:fltVal val="0"/>
                                          </p:val>
                                        </p:tav>
                                      </p:tavLst>
                                    </p:anim>
                                    <p:animEffect transition="out" filter="fade">
                                      <p:cBhvr>
                                        <p:cTn id="98" dur="500"/>
                                        <p:tgtEl>
                                          <p:spTgt spid="30"/>
                                        </p:tgtEl>
                                      </p:cBhvr>
                                    </p:animEffect>
                                    <p:set>
                                      <p:cBhvr>
                                        <p:cTn id="99" dur="1" fill="hold">
                                          <p:stCondLst>
                                            <p:cond delay="499"/>
                                          </p:stCondLst>
                                        </p:cTn>
                                        <p:tgtEl>
                                          <p:spTgt spid="30"/>
                                        </p:tgtEl>
                                        <p:attrNameLst>
                                          <p:attrName>style.visibility</p:attrName>
                                        </p:attrNameLst>
                                      </p:cBhvr>
                                      <p:to>
                                        <p:strVal val="hidden"/>
                                      </p:to>
                                    </p:set>
                                  </p:childTnLst>
                                </p:cTn>
                              </p:par>
                            </p:childTnLst>
                          </p:cTn>
                        </p:par>
                        <p:par>
                          <p:cTn id="100" fill="hold">
                            <p:stCondLst>
                              <p:cond delay="8000"/>
                            </p:stCondLst>
                            <p:childTnLst>
                              <p:par>
                                <p:cTn id="101" presetID="53" presetClass="entr" presetSubtype="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500" fill="hold"/>
                                        <p:tgtEl>
                                          <p:spTgt spid="29"/>
                                        </p:tgtEl>
                                        <p:attrNameLst>
                                          <p:attrName>ppt_w</p:attrName>
                                        </p:attrNameLst>
                                      </p:cBhvr>
                                      <p:tavLst>
                                        <p:tav tm="0">
                                          <p:val>
                                            <p:fltVal val="0"/>
                                          </p:val>
                                        </p:tav>
                                        <p:tav tm="100000">
                                          <p:val>
                                            <p:strVal val="#ppt_w"/>
                                          </p:val>
                                        </p:tav>
                                      </p:tavLst>
                                    </p:anim>
                                    <p:anim calcmode="lin" valueType="num">
                                      <p:cBhvr>
                                        <p:cTn id="104" dur="500" fill="hold"/>
                                        <p:tgtEl>
                                          <p:spTgt spid="29"/>
                                        </p:tgtEl>
                                        <p:attrNameLst>
                                          <p:attrName>ppt_h</p:attrName>
                                        </p:attrNameLst>
                                      </p:cBhvr>
                                      <p:tavLst>
                                        <p:tav tm="0">
                                          <p:val>
                                            <p:fltVal val="0"/>
                                          </p:val>
                                        </p:tav>
                                        <p:tav tm="100000">
                                          <p:val>
                                            <p:strVal val="#ppt_h"/>
                                          </p:val>
                                        </p:tav>
                                      </p:tavLst>
                                    </p:anim>
                                    <p:animEffect transition="in" filter="fade">
                                      <p:cBhvr>
                                        <p:cTn id="105" dur="500"/>
                                        <p:tgtEl>
                                          <p:spTgt spid="29"/>
                                        </p:tgtEl>
                                      </p:cBhvr>
                                    </p:animEffect>
                                  </p:childTnLst>
                                </p:cTn>
                              </p:par>
                            </p:childTnLst>
                          </p:cTn>
                        </p:par>
                        <p:par>
                          <p:cTn id="106" fill="hold">
                            <p:stCondLst>
                              <p:cond delay="8500"/>
                            </p:stCondLst>
                            <p:childTnLst>
                              <p:par>
                                <p:cTn id="107" presetID="53" presetClass="exit" presetSubtype="0" fill="hold" grpId="1" nodeType="afterEffect">
                                  <p:stCondLst>
                                    <p:cond delay="0"/>
                                  </p:stCondLst>
                                  <p:childTnLst>
                                    <p:anim calcmode="lin" valueType="num">
                                      <p:cBhvr>
                                        <p:cTn id="108" dur="500"/>
                                        <p:tgtEl>
                                          <p:spTgt spid="29"/>
                                        </p:tgtEl>
                                        <p:attrNameLst>
                                          <p:attrName>ppt_w</p:attrName>
                                        </p:attrNameLst>
                                      </p:cBhvr>
                                      <p:tavLst>
                                        <p:tav tm="0">
                                          <p:val>
                                            <p:strVal val="ppt_w"/>
                                          </p:val>
                                        </p:tav>
                                        <p:tav tm="100000">
                                          <p:val>
                                            <p:fltVal val="0"/>
                                          </p:val>
                                        </p:tav>
                                      </p:tavLst>
                                    </p:anim>
                                    <p:anim calcmode="lin" valueType="num">
                                      <p:cBhvr>
                                        <p:cTn id="109" dur="500"/>
                                        <p:tgtEl>
                                          <p:spTgt spid="29"/>
                                        </p:tgtEl>
                                        <p:attrNameLst>
                                          <p:attrName>ppt_h</p:attrName>
                                        </p:attrNameLst>
                                      </p:cBhvr>
                                      <p:tavLst>
                                        <p:tav tm="0">
                                          <p:val>
                                            <p:strVal val="ppt_h"/>
                                          </p:val>
                                        </p:tav>
                                        <p:tav tm="100000">
                                          <p:val>
                                            <p:fltVal val="0"/>
                                          </p:val>
                                        </p:tav>
                                      </p:tavLst>
                                    </p:anim>
                                    <p:animEffect transition="out" filter="fade">
                                      <p:cBhvr>
                                        <p:cTn id="110" dur="500"/>
                                        <p:tgtEl>
                                          <p:spTgt spid="29"/>
                                        </p:tgtEl>
                                      </p:cBhvr>
                                    </p:animEffect>
                                    <p:set>
                                      <p:cBhvr>
                                        <p:cTn id="111" dur="1" fill="hold">
                                          <p:stCondLst>
                                            <p:cond delay="499"/>
                                          </p:stCondLst>
                                        </p:cTn>
                                        <p:tgtEl>
                                          <p:spTgt spid="29"/>
                                        </p:tgtEl>
                                        <p:attrNameLst>
                                          <p:attrName>style.visibility</p:attrName>
                                        </p:attrNameLst>
                                      </p:cBhvr>
                                      <p:to>
                                        <p:strVal val="hidden"/>
                                      </p:to>
                                    </p:set>
                                  </p:childTnLst>
                                </p:cTn>
                              </p:par>
                            </p:childTnLst>
                          </p:cTn>
                        </p:par>
                        <p:par>
                          <p:cTn id="112" fill="hold">
                            <p:stCondLst>
                              <p:cond delay="9000"/>
                            </p:stCondLst>
                            <p:childTnLst>
                              <p:par>
                                <p:cTn id="113" presetID="53"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500" fill="hold"/>
                                        <p:tgtEl>
                                          <p:spTgt spid="31"/>
                                        </p:tgtEl>
                                        <p:attrNameLst>
                                          <p:attrName>ppt_w</p:attrName>
                                        </p:attrNameLst>
                                      </p:cBhvr>
                                      <p:tavLst>
                                        <p:tav tm="0">
                                          <p:val>
                                            <p:fltVal val="0"/>
                                          </p:val>
                                        </p:tav>
                                        <p:tav tm="100000">
                                          <p:val>
                                            <p:strVal val="#ppt_w"/>
                                          </p:val>
                                        </p:tav>
                                      </p:tavLst>
                                    </p:anim>
                                    <p:anim calcmode="lin" valueType="num">
                                      <p:cBhvr>
                                        <p:cTn id="116" dur="500" fill="hold"/>
                                        <p:tgtEl>
                                          <p:spTgt spid="31"/>
                                        </p:tgtEl>
                                        <p:attrNameLst>
                                          <p:attrName>ppt_h</p:attrName>
                                        </p:attrNameLst>
                                      </p:cBhvr>
                                      <p:tavLst>
                                        <p:tav tm="0">
                                          <p:val>
                                            <p:fltVal val="0"/>
                                          </p:val>
                                        </p:tav>
                                        <p:tav tm="100000">
                                          <p:val>
                                            <p:strVal val="#ppt_h"/>
                                          </p:val>
                                        </p:tav>
                                      </p:tavLst>
                                    </p:anim>
                                    <p:animEffect transition="in" filter="fade">
                                      <p:cBhvr>
                                        <p:cTn id="117" dur="500"/>
                                        <p:tgtEl>
                                          <p:spTgt spid="31"/>
                                        </p:tgtEl>
                                      </p:cBhvr>
                                    </p:animEffect>
                                  </p:childTnLst>
                                </p:cTn>
                              </p:par>
                            </p:childTnLst>
                          </p:cTn>
                        </p:par>
                        <p:par>
                          <p:cTn id="118" fill="hold">
                            <p:stCondLst>
                              <p:cond delay="9500"/>
                            </p:stCondLst>
                            <p:childTnLst>
                              <p:par>
                                <p:cTn id="119" presetID="53" presetClass="exit" presetSubtype="0" fill="hold" grpId="1" nodeType="afterEffect">
                                  <p:stCondLst>
                                    <p:cond delay="0"/>
                                  </p:stCondLst>
                                  <p:childTnLst>
                                    <p:anim calcmode="lin" valueType="num">
                                      <p:cBhvr>
                                        <p:cTn id="120" dur="500"/>
                                        <p:tgtEl>
                                          <p:spTgt spid="31"/>
                                        </p:tgtEl>
                                        <p:attrNameLst>
                                          <p:attrName>ppt_w</p:attrName>
                                        </p:attrNameLst>
                                      </p:cBhvr>
                                      <p:tavLst>
                                        <p:tav tm="0">
                                          <p:val>
                                            <p:strVal val="ppt_w"/>
                                          </p:val>
                                        </p:tav>
                                        <p:tav tm="100000">
                                          <p:val>
                                            <p:fltVal val="0"/>
                                          </p:val>
                                        </p:tav>
                                      </p:tavLst>
                                    </p:anim>
                                    <p:anim calcmode="lin" valueType="num">
                                      <p:cBhvr>
                                        <p:cTn id="121" dur="500"/>
                                        <p:tgtEl>
                                          <p:spTgt spid="31"/>
                                        </p:tgtEl>
                                        <p:attrNameLst>
                                          <p:attrName>ppt_h</p:attrName>
                                        </p:attrNameLst>
                                      </p:cBhvr>
                                      <p:tavLst>
                                        <p:tav tm="0">
                                          <p:val>
                                            <p:strVal val="ppt_h"/>
                                          </p:val>
                                        </p:tav>
                                        <p:tav tm="100000">
                                          <p:val>
                                            <p:fltVal val="0"/>
                                          </p:val>
                                        </p:tav>
                                      </p:tavLst>
                                    </p:anim>
                                    <p:animEffect transition="out" filter="fade">
                                      <p:cBhvr>
                                        <p:cTn id="122" dur="500"/>
                                        <p:tgtEl>
                                          <p:spTgt spid="31"/>
                                        </p:tgtEl>
                                      </p:cBhvr>
                                    </p:animEffect>
                                    <p:set>
                                      <p:cBhvr>
                                        <p:cTn id="123"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21" grpId="0"/>
      <p:bldP spid="21" grpId="1"/>
      <p:bldP spid="22" grpId="0"/>
      <p:bldP spid="22" grpId="1"/>
      <p:bldP spid="23" grpId="0"/>
      <p:bldP spid="23" grpId="1"/>
      <p:bldP spid="26" grpId="0"/>
      <p:bldP spid="26" grpId="1"/>
      <p:bldP spid="28" grpId="0"/>
      <p:bldP spid="28" grpId="1"/>
      <p:bldP spid="29" grpId="0"/>
      <p:bldP spid="29" grpId="1"/>
      <p:bldP spid="30" grpId="0"/>
      <p:bldP spid="30" grpId="1"/>
      <p:bldP spid="31" grpId="0"/>
      <p:bldP spid="31" grpId="1"/>
      <p:bldP spid="32" grpId="0"/>
      <p:bldP spid="3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457200"/>
            <a:ext cx="6705600" cy="5638800"/>
            <a:chOff x="1219200" y="457200"/>
            <a:chExt cx="6705600" cy="5638800"/>
          </a:xfrm>
        </p:grpSpPr>
        <p:sp>
          <p:nvSpPr>
            <p:cNvPr id="2" name="Explosion 2 1"/>
            <p:cNvSpPr/>
            <p:nvPr/>
          </p:nvSpPr>
          <p:spPr>
            <a:xfrm rot="389560">
              <a:off x="1219200" y="457200"/>
              <a:ext cx="6705600" cy="5638800"/>
            </a:xfrm>
            <a:prstGeom prst="irregularSeal2">
              <a:avLst/>
            </a:prstGeom>
            <a:solidFill>
              <a:schemeClr val="bg2"/>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TextBox 2"/>
            <p:cNvSpPr txBox="1"/>
            <p:nvPr/>
          </p:nvSpPr>
          <p:spPr>
            <a:xfrm>
              <a:off x="2514600" y="2667000"/>
              <a:ext cx="3886000" cy="1200329"/>
            </a:xfrm>
            <a:prstGeom prst="rect">
              <a:avLst/>
            </a:prstGeom>
            <a:noFill/>
          </p:spPr>
          <p:txBody>
            <a:bodyPr wrap="none" rtlCol="0">
              <a:spAutoFit/>
            </a:bodyPr>
            <a:lstStyle/>
            <a:p>
              <a:r>
                <a:rPr lang="en-GB" sz="7200" dirty="0" smtClean="0">
                  <a:solidFill>
                    <a:srgbClr val="FF0000"/>
                  </a:solidFill>
                </a:rPr>
                <a:t>Times up!</a:t>
              </a:r>
              <a:endParaRPr lang="en-GB" sz="7200" dirty="0">
                <a:solidFill>
                  <a:srgbClr val="FF0000"/>
                </a:solidFill>
              </a:endParaRPr>
            </a:p>
          </p:txBody>
        </p:sp>
      </p:grpSp>
      <p:sp>
        <p:nvSpPr>
          <p:cNvPr id="8" name="TextBox 7">
            <a:hlinkClick r:id="rId3" action="ppaction://hlinksldjump"/>
          </p:cNvPr>
          <p:cNvSpPr txBox="1"/>
          <p:nvPr/>
        </p:nvSpPr>
        <p:spPr>
          <a:xfrm>
            <a:off x="4876800" y="5867400"/>
            <a:ext cx="3958904" cy="707886"/>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4000" dirty="0" smtClean="0">
                <a:solidFill>
                  <a:srgbClr val="FF0000"/>
                </a:solidFill>
              </a:rPr>
              <a:t>I want another go</a:t>
            </a:r>
            <a:endParaRPr lang="en-GB" sz="4000" dirty="0">
              <a:solidFill>
                <a:srgbClr val="FF0000"/>
              </a:solidFill>
            </a:endParaRPr>
          </a:p>
        </p:txBody>
      </p:sp>
      <p:pic>
        <p:nvPicPr>
          <p:cNvPr id="6" name="MS900388271[1].wav">
            <a:hlinkClick r:id="" action="ppaction://media"/>
          </p:cNvPr>
          <p:cNvPicPr>
            <a:picLocks noRot="1" noChangeAspect="1"/>
          </p:cNvPicPr>
          <p:nvPr>
            <a:wavAudioFile r:embed="rId1" name="MS900388271[1].wav"/>
          </p:nvPr>
        </p:nvPicPr>
        <p:blipFill>
          <a:blip r:embed="rId4" cstate="print"/>
          <a:stretch>
            <a:fillRect/>
          </a:stretch>
        </p:blipFill>
        <p:spPr>
          <a:xfrm>
            <a:off x="-304800" y="5867400"/>
            <a:ext cx="304800" cy="304800"/>
          </a:xfrm>
          <a:prstGeom prst="rect">
            <a:avLst/>
          </a:prstGeom>
        </p:spPr>
      </p:pic>
      <p:sp>
        <p:nvSpPr>
          <p:cNvPr id="7" name="Action Button: Home 6">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900" decel="100000" fill="hold"/>
                                        <p:tgtEl>
                                          <p:spTgt spid="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29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228600"/>
            <a:ext cx="1981200" cy="457200"/>
          </a:xfrm>
          <a:prstGeom prst="rect">
            <a:avLst/>
          </a:prstGeom>
          <a:solidFill>
            <a:schemeClr val="bg2"/>
          </a:solidFill>
          <a:ln>
            <a:solidFill>
              <a:srgbClr val="FF0000"/>
            </a:solidFill>
            <a:headEnd/>
            <a:tailEnd/>
          </a:ln>
          <a:effectLst>
            <a:glow rad="101600">
              <a:schemeClr val="accent2">
                <a:satMod val="175000"/>
                <a:alpha val="40000"/>
              </a:schemeClr>
            </a:glow>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Aft>
                <a:spcPts val="0"/>
              </a:spcAft>
              <a:defRPr/>
            </a:pPr>
            <a:r>
              <a:rPr lang="en-GB" sz="2800" dirty="0">
                <a:solidFill>
                  <a:srgbClr val="FF0000"/>
                </a:solidFill>
                <a:latin typeface="Adobe Heiti Std R" pitchFamily="34" charset="-128"/>
                <a:ea typeface="Adobe Heiti Std R" pitchFamily="34" charset="-128"/>
              </a:rPr>
              <a:t>Question </a:t>
            </a:r>
            <a:r>
              <a:rPr lang="en-GB" sz="2800" dirty="0" smtClean="0">
                <a:solidFill>
                  <a:srgbClr val="FF0000"/>
                </a:solidFill>
                <a:latin typeface="Adobe Heiti Std R" pitchFamily="34" charset="-128"/>
                <a:ea typeface="Adobe Heiti Std R" pitchFamily="34" charset="-128"/>
              </a:rPr>
              <a:t>5</a:t>
            </a:r>
            <a:endParaRPr lang="en-GB" sz="2800" dirty="0">
              <a:solidFill>
                <a:srgbClr val="FF0000"/>
              </a:solidFill>
              <a:latin typeface="Adobe Heiti Std R" pitchFamily="34" charset="-128"/>
              <a:ea typeface="Adobe Heiti Std R" pitchFamily="34" charset="-128"/>
            </a:endParaRPr>
          </a:p>
        </p:txBody>
      </p:sp>
      <p:sp>
        <p:nvSpPr>
          <p:cNvPr id="5" name="Oval 4">
            <a:hlinkClick r:id="rId2" action="ppaction://hlinksldjump"/>
          </p:cNvPr>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0.75 x Body mass in g</a:t>
            </a:r>
            <a:endParaRPr lang="en-GB" sz="2400" dirty="0">
              <a:solidFill>
                <a:srgbClr val="FF0000"/>
              </a:solidFill>
            </a:endParaRPr>
          </a:p>
        </p:txBody>
      </p:sp>
      <p:sp>
        <p:nvSpPr>
          <p:cNvPr id="6" name="Action Button: Home 5">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85800" y="1371600"/>
            <a:ext cx="7543800" cy="1077218"/>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200" dirty="0" smtClean="0">
                <a:solidFill>
                  <a:srgbClr val="FF0000"/>
                </a:solidFill>
                <a:latin typeface="Adobe Heiti Std R" pitchFamily="34" charset="-128"/>
                <a:ea typeface="Adobe Heiti Std R" pitchFamily="34" charset="-128"/>
              </a:rPr>
              <a:t>What is the formula for working out your RDA?</a:t>
            </a:r>
            <a:endParaRPr lang="en-GB" sz="3200" dirty="0">
              <a:solidFill>
                <a:srgbClr val="FF0000"/>
              </a:solidFill>
              <a:latin typeface="Adobe Heiti Std R" pitchFamily="34" charset="-128"/>
              <a:ea typeface="Adobe Heiti Std R" pitchFamily="34" charset="-128"/>
            </a:endParaRPr>
          </a:p>
        </p:txBody>
      </p:sp>
      <p:sp>
        <p:nvSpPr>
          <p:cNvPr id="8" name="Oval 7">
            <a:hlinkClick r:id="rId3" action="ppaction://hlinksldjump"/>
          </p:cNvPr>
          <p:cNvSpPr/>
          <p:nvPr/>
        </p:nvSpPr>
        <p:spPr>
          <a:xfrm>
            <a:off x="48006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0.75 x Body mass in kg</a:t>
            </a:r>
            <a:endParaRPr lang="en-GB" sz="2400" dirty="0">
              <a:solidFill>
                <a:srgbClr val="FF0000"/>
              </a:solidFill>
            </a:endParaRPr>
          </a:p>
        </p:txBody>
      </p:sp>
      <p:sp>
        <p:nvSpPr>
          <p:cNvPr id="9" name="Oval 8">
            <a:hlinkClick r:id="rId2" action="ppaction://hlinksldjump"/>
          </p:cNvPr>
          <p:cNvSpPr/>
          <p:nvPr/>
        </p:nvSpPr>
        <p:spPr>
          <a:xfrm>
            <a:off x="26670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0.5 x Body mass in kg</a:t>
            </a:r>
            <a:endParaRPr lang="en-GB" sz="2400" dirty="0">
              <a:solidFill>
                <a:srgbClr val="FF0000"/>
              </a:solidFill>
            </a:endParaRPr>
          </a:p>
        </p:txBody>
      </p:sp>
      <p:pic>
        <p:nvPicPr>
          <p:cNvPr id="10" name="Picture 4"/>
          <p:cNvPicPr>
            <a:picLocks noChangeAspect="1" noChangeArrowheads="1"/>
          </p:cNvPicPr>
          <p:nvPr/>
        </p:nvPicPr>
        <p:blipFill>
          <a:blip r:embed="rId4" cstate="print"/>
          <a:srcRect/>
          <a:stretch>
            <a:fillRect/>
          </a:stretch>
        </p:blipFill>
        <p:spPr bwMode="auto">
          <a:xfrm rot="20706715">
            <a:off x="7479805" y="5105494"/>
            <a:ext cx="1377972" cy="146135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 name="TextBox 10"/>
          <p:cNvSpPr txBox="1"/>
          <p:nvPr/>
        </p:nvSpPr>
        <p:spPr>
          <a:xfrm rot="20542341">
            <a:off x="7770150" y="5513313"/>
            <a:ext cx="809837" cy="830997"/>
          </a:xfrm>
          <a:prstGeom prst="rect">
            <a:avLst/>
          </a:prstGeom>
          <a:noFill/>
        </p:spPr>
        <p:txBody>
          <a:bodyPr wrap="none" rtlCol="0">
            <a:spAutoFit/>
          </a:bodyPr>
          <a:lstStyle/>
          <a:p>
            <a:r>
              <a:rPr lang="en-GB" sz="4800" b="1" dirty="0" smtClean="0">
                <a:solidFill>
                  <a:srgbClr val="FF0000"/>
                </a:solidFill>
              </a:rPr>
              <a:t>10</a:t>
            </a:r>
            <a:endParaRPr lang="en-GB" sz="4800" b="1" dirty="0">
              <a:solidFill>
                <a:srgbClr val="FF0000"/>
              </a:solidFill>
            </a:endParaRPr>
          </a:p>
        </p:txBody>
      </p:sp>
      <p:sp>
        <p:nvSpPr>
          <p:cNvPr id="12" name="TextBox 11"/>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9</a:t>
            </a:r>
            <a:endParaRPr lang="en-GB" sz="4800" b="1" dirty="0">
              <a:solidFill>
                <a:srgbClr val="FF0000"/>
              </a:solidFill>
            </a:endParaRPr>
          </a:p>
        </p:txBody>
      </p:sp>
      <p:sp>
        <p:nvSpPr>
          <p:cNvPr id="13" name="TextBox 12"/>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8</a:t>
            </a:r>
            <a:endParaRPr lang="en-GB" sz="4800" b="1" dirty="0">
              <a:solidFill>
                <a:srgbClr val="FF0000"/>
              </a:solidFill>
            </a:endParaRPr>
          </a:p>
        </p:txBody>
      </p:sp>
      <p:sp>
        <p:nvSpPr>
          <p:cNvPr id="14" name="TextBox 13"/>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7</a:t>
            </a:r>
            <a:endParaRPr lang="en-GB" sz="4800" b="1" dirty="0">
              <a:solidFill>
                <a:srgbClr val="FF0000"/>
              </a:solidFill>
            </a:endParaRPr>
          </a:p>
        </p:txBody>
      </p:sp>
      <p:sp>
        <p:nvSpPr>
          <p:cNvPr id="15" name="TextBox 14"/>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5</a:t>
            </a:r>
            <a:endParaRPr lang="en-GB" sz="4800" b="1" dirty="0">
              <a:solidFill>
                <a:srgbClr val="FF0000"/>
              </a:solidFill>
            </a:endParaRPr>
          </a:p>
        </p:txBody>
      </p:sp>
      <p:sp>
        <p:nvSpPr>
          <p:cNvPr id="16" name="TextBox 15"/>
          <p:cNvSpPr txBox="1"/>
          <p:nvPr/>
        </p:nvSpPr>
        <p:spPr>
          <a:xfrm rot="20542341">
            <a:off x="7962751" y="5465981"/>
            <a:ext cx="497252" cy="830997"/>
          </a:xfrm>
          <a:prstGeom prst="rect">
            <a:avLst/>
          </a:prstGeom>
          <a:noFill/>
        </p:spPr>
        <p:txBody>
          <a:bodyPr wrap="none" rtlCol="0">
            <a:spAutoFit/>
          </a:bodyPr>
          <a:lstStyle/>
          <a:p>
            <a:r>
              <a:rPr lang="en-GB" sz="4800" b="1" dirty="0" smtClean="0">
                <a:solidFill>
                  <a:srgbClr val="FF0000"/>
                </a:solidFill>
              </a:rPr>
              <a:t>4</a:t>
            </a:r>
            <a:endParaRPr lang="en-GB" sz="4800" b="1" dirty="0">
              <a:solidFill>
                <a:srgbClr val="FF0000"/>
              </a:solidFill>
            </a:endParaRPr>
          </a:p>
        </p:txBody>
      </p:sp>
      <p:sp>
        <p:nvSpPr>
          <p:cNvPr id="17" name="TextBox 16"/>
          <p:cNvSpPr txBox="1"/>
          <p:nvPr/>
        </p:nvSpPr>
        <p:spPr>
          <a:xfrm rot="20542341">
            <a:off x="7999196" y="5465982"/>
            <a:ext cx="497252" cy="830997"/>
          </a:xfrm>
          <a:prstGeom prst="rect">
            <a:avLst/>
          </a:prstGeom>
          <a:noFill/>
        </p:spPr>
        <p:txBody>
          <a:bodyPr wrap="none" rtlCol="0">
            <a:spAutoFit/>
          </a:bodyPr>
          <a:lstStyle/>
          <a:p>
            <a:r>
              <a:rPr lang="en-GB" sz="4800" b="1" dirty="0" smtClean="0">
                <a:solidFill>
                  <a:srgbClr val="FF0000"/>
                </a:solidFill>
              </a:rPr>
              <a:t>2</a:t>
            </a:r>
            <a:endParaRPr lang="en-GB" sz="4800" b="1" dirty="0">
              <a:solidFill>
                <a:srgbClr val="FF0000"/>
              </a:solidFill>
            </a:endParaRPr>
          </a:p>
        </p:txBody>
      </p:sp>
      <p:sp>
        <p:nvSpPr>
          <p:cNvPr id="18" name="TextBox 17"/>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3</a:t>
            </a:r>
            <a:endParaRPr lang="en-GB" sz="4800" b="1" dirty="0">
              <a:solidFill>
                <a:srgbClr val="FF0000"/>
              </a:solidFill>
            </a:endParaRPr>
          </a:p>
        </p:txBody>
      </p:sp>
      <p:sp>
        <p:nvSpPr>
          <p:cNvPr id="19" name="TextBox 18"/>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1</a:t>
            </a:r>
            <a:endParaRPr lang="en-GB" sz="4800" b="1" dirty="0">
              <a:solidFill>
                <a:srgbClr val="FF0000"/>
              </a:solidFill>
            </a:endParaRPr>
          </a:p>
        </p:txBody>
      </p:sp>
      <p:sp>
        <p:nvSpPr>
          <p:cNvPr id="20" name="TextBox 19"/>
          <p:cNvSpPr txBox="1"/>
          <p:nvPr/>
        </p:nvSpPr>
        <p:spPr>
          <a:xfrm rot="20542341">
            <a:off x="7962751" y="5465982"/>
            <a:ext cx="497252" cy="830997"/>
          </a:xfrm>
          <a:prstGeom prst="rect">
            <a:avLst/>
          </a:prstGeom>
          <a:noFill/>
        </p:spPr>
        <p:txBody>
          <a:bodyPr wrap="none" rtlCol="0">
            <a:spAutoFit/>
          </a:bodyPr>
          <a:lstStyle/>
          <a:p>
            <a:r>
              <a:rPr lang="en-GB" sz="4800" b="1" dirty="0" smtClean="0">
                <a:solidFill>
                  <a:srgbClr val="FF0000"/>
                </a:solidFill>
              </a:rPr>
              <a:t>6</a:t>
            </a:r>
            <a:endParaRPr lang="en-GB" sz="4800" b="1" dirty="0">
              <a:solidFill>
                <a:srgbClr val="FF0000"/>
              </a:solidFill>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xit" presetSubtype="0" fill="hold" grpId="1" nodeType="afterEffect">
                                  <p:stCondLst>
                                    <p:cond delay="0"/>
                                  </p:stCondLst>
                                  <p:childTnLst>
                                    <p:anim calcmode="lin" valueType="num">
                                      <p:cBhvr>
                                        <p:cTn id="12" dur="500"/>
                                        <p:tgtEl>
                                          <p:spTgt spid="11"/>
                                        </p:tgtEl>
                                        <p:attrNameLst>
                                          <p:attrName>ppt_w</p:attrName>
                                        </p:attrNameLst>
                                      </p:cBhvr>
                                      <p:tavLst>
                                        <p:tav tm="0">
                                          <p:val>
                                            <p:strVal val="ppt_w"/>
                                          </p:val>
                                        </p:tav>
                                        <p:tav tm="100000">
                                          <p:val>
                                            <p:fltVal val="0"/>
                                          </p:val>
                                        </p:tav>
                                      </p:tavLst>
                                    </p:anim>
                                    <p:anim calcmode="lin" valueType="num">
                                      <p:cBhvr>
                                        <p:cTn id="13" dur="500"/>
                                        <p:tgtEl>
                                          <p:spTgt spid="11"/>
                                        </p:tgtEl>
                                        <p:attrNameLst>
                                          <p:attrName>ppt_h</p:attrName>
                                        </p:attrNameLst>
                                      </p:cBhvr>
                                      <p:tavLst>
                                        <p:tav tm="0">
                                          <p:val>
                                            <p:strVal val="ppt_h"/>
                                          </p:val>
                                        </p:tav>
                                        <p:tav tm="100000">
                                          <p:val>
                                            <p:fltVal val="0"/>
                                          </p:val>
                                        </p:tav>
                                      </p:tavLst>
                                    </p:anim>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xit" presetSubtype="0" fill="hold" grpId="1" nodeType="afterEffect">
                                  <p:stCondLst>
                                    <p:cond delay="0"/>
                                  </p:stCondLst>
                                  <p:childTnLst>
                                    <p:anim calcmode="lin" valueType="num">
                                      <p:cBhvr>
                                        <p:cTn id="24" dur="500"/>
                                        <p:tgtEl>
                                          <p:spTgt spid="12"/>
                                        </p:tgtEl>
                                        <p:attrNameLst>
                                          <p:attrName>ppt_w</p:attrName>
                                        </p:attrNameLst>
                                      </p:cBhvr>
                                      <p:tavLst>
                                        <p:tav tm="0">
                                          <p:val>
                                            <p:strVal val="ppt_w"/>
                                          </p:val>
                                        </p:tav>
                                        <p:tav tm="100000">
                                          <p:val>
                                            <p:fltVal val="0"/>
                                          </p:val>
                                        </p:tav>
                                      </p:tavLst>
                                    </p:anim>
                                    <p:anim calcmode="lin" valueType="num">
                                      <p:cBhvr>
                                        <p:cTn id="25" dur="500"/>
                                        <p:tgtEl>
                                          <p:spTgt spid="12"/>
                                        </p:tgtEl>
                                        <p:attrNameLst>
                                          <p:attrName>ppt_h</p:attrName>
                                        </p:attrNameLst>
                                      </p:cBhvr>
                                      <p:tavLst>
                                        <p:tav tm="0">
                                          <p:val>
                                            <p:strVal val="ppt_h"/>
                                          </p:val>
                                        </p:tav>
                                        <p:tav tm="100000">
                                          <p:val>
                                            <p:fltVal val="0"/>
                                          </p:val>
                                        </p:tav>
                                      </p:tavLst>
                                    </p:anim>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xit" presetSubtype="0" fill="hold" grpId="1" nodeType="afterEffect">
                                  <p:stCondLst>
                                    <p:cond delay="0"/>
                                  </p:stCondLst>
                                  <p:childTnLst>
                                    <p:anim calcmode="lin" valueType="num">
                                      <p:cBhvr>
                                        <p:cTn id="36" dur="500"/>
                                        <p:tgtEl>
                                          <p:spTgt spid="13"/>
                                        </p:tgtEl>
                                        <p:attrNameLst>
                                          <p:attrName>ppt_w</p:attrName>
                                        </p:attrNameLst>
                                      </p:cBhvr>
                                      <p:tavLst>
                                        <p:tav tm="0">
                                          <p:val>
                                            <p:strVal val="ppt_w"/>
                                          </p:val>
                                        </p:tav>
                                        <p:tav tm="100000">
                                          <p:val>
                                            <p:fltVal val="0"/>
                                          </p:val>
                                        </p:tav>
                                      </p:tavLst>
                                    </p:anim>
                                    <p:anim calcmode="lin" valueType="num">
                                      <p:cBhvr>
                                        <p:cTn id="37" dur="500"/>
                                        <p:tgtEl>
                                          <p:spTgt spid="13"/>
                                        </p:tgtEl>
                                        <p:attrNameLst>
                                          <p:attrName>ppt_h</p:attrName>
                                        </p:attrNameLst>
                                      </p:cBhvr>
                                      <p:tavLst>
                                        <p:tav tm="0">
                                          <p:val>
                                            <p:strVal val="ppt_h"/>
                                          </p:val>
                                        </p:tav>
                                        <p:tav tm="100000">
                                          <p:val>
                                            <p:fltVal val="0"/>
                                          </p:val>
                                        </p:tav>
                                      </p:tavLst>
                                    </p:anim>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xit" presetSubtype="0" fill="hold" grpId="1" nodeType="afterEffect">
                                  <p:stCondLst>
                                    <p:cond delay="0"/>
                                  </p:stCondLst>
                                  <p:childTnLst>
                                    <p:anim calcmode="lin" valueType="num">
                                      <p:cBhvr>
                                        <p:cTn id="48" dur="500"/>
                                        <p:tgtEl>
                                          <p:spTgt spid="14"/>
                                        </p:tgtEl>
                                        <p:attrNameLst>
                                          <p:attrName>ppt_w</p:attrName>
                                        </p:attrNameLst>
                                      </p:cBhvr>
                                      <p:tavLst>
                                        <p:tav tm="0">
                                          <p:val>
                                            <p:strVal val="ppt_w"/>
                                          </p:val>
                                        </p:tav>
                                        <p:tav tm="100000">
                                          <p:val>
                                            <p:fltVal val="0"/>
                                          </p:val>
                                        </p:tav>
                                      </p:tavLst>
                                    </p:anim>
                                    <p:anim calcmode="lin" valueType="num">
                                      <p:cBhvr>
                                        <p:cTn id="49" dur="500"/>
                                        <p:tgtEl>
                                          <p:spTgt spid="14"/>
                                        </p:tgtEl>
                                        <p:attrNameLst>
                                          <p:attrName>ppt_h</p:attrName>
                                        </p:attrNameLst>
                                      </p:cBhvr>
                                      <p:tavLst>
                                        <p:tav tm="0">
                                          <p:val>
                                            <p:strVal val="ppt_h"/>
                                          </p:val>
                                        </p:tav>
                                        <p:tav tm="100000">
                                          <p:val>
                                            <p:fltVal val="0"/>
                                          </p:val>
                                        </p:tav>
                                      </p:tavLst>
                                    </p:anim>
                                    <p:animEffect transition="out" filter="fade">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500"/>
                            </p:stCondLst>
                            <p:childTnLst>
                              <p:par>
                                <p:cTn id="59" presetID="53" presetClass="exit" presetSubtype="0" fill="hold" grpId="1" nodeType="afterEffect">
                                  <p:stCondLst>
                                    <p:cond delay="0"/>
                                  </p:stCondLst>
                                  <p:childTnLst>
                                    <p:anim calcmode="lin" valueType="num">
                                      <p:cBhvr>
                                        <p:cTn id="60" dur="500"/>
                                        <p:tgtEl>
                                          <p:spTgt spid="20"/>
                                        </p:tgtEl>
                                        <p:attrNameLst>
                                          <p:attrName>ppt_w</p:attrName>
                                        </p:attrNameLst>
                                      </p:cBhvr>
                                      <p:tavLst>
                                        <p:tav tm="0">
                                          <p:val>
                                            <p:strVal val="ppt_w"/>
                                          </p:val>
                                        </p:tav>
                                        <p:tav tm="100000">
                                          <p:val>
                                            <p:fltVal val="0"/>
                                          </p:val>
                                        </p:tav>
                                      </p:tavLst>
                                    </p:anim>
                                    <p:anim calcmode="lin" valueType="num">
                                      <p:cBhvr>
                                        <p:cTn id="61" dur="500"/>
                                        <p:tgtEl>
                                          <p:spTgt spid="20"/>
                                        </p:tgtEl>
                                        <p:attrNameLst>
                                          <p:attrName>ppt_h</p:attrName>
                                        </p:attrNameLst>
                                      </p:cBhvr>
                                      <p:tavLst>
                                        <p:tav tm="0">
                                          <p:val>
                                            <p:strVal val="ppt_h"/>
                                          </p:val>
                                        </p:tav>
                                        <p:tav tm="100000">
                                          <p:val>
                                            <p:fltVal val="0"/>
                                          </p:val>
                                        </p:tav>
                                      </p:tavLst>
                                    </p:anim>
                                    <p:animEffect transition="out" filter="fade">
                                      <p:cBhvr>
                                        <p:cTn id="62" dur="500"/>
                                        <p:tgtEl>
                                          <p:spTgt spid="20"/>
                                        </p:tgtEl>
                                      </p:cBhvr>
                                    </p:animEffect>
                                    <p:set>
                                      <p:cBhvr>
                                        <p:cTn id="63" dur="1" fill="hold">
                                          <p:stCondLst>
                                            <p:cond delay="499"/>
                                          </p:stCondLst>
                                        </p:cTn>
                                        <p:tgtEl>
                                          <p:spTgt spid="20"/>
                                        </p:tgtEl>
                                        <p:attrNameLst>
                                          <p:attrName>style.visibility</p:attrName>
                                        </p:attrNameLst>
                                      </p:cBhvr>
                                      <p:to>
                                        <p:strVal val="hidden"/>
                                      </p:to>
                                    </p:se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xit" presetSubtype="0" fill="hold" grpId="1" nodeType="afterEffect">
                                  <p:stCondLst>
                                    <p:cond delay="0"/>
                                  </p:stCondLst>
                                  <p:childTnLst>
                                    <p:anim calcmode="lin" valueType="num">
                                      <p:cBhvr>
                                        <p:cTn id="72" dur="500"/>
                                        <p:tgtEl>
                                          <p:spTgt spid="15"/>
                                        </p:tgtEl>
                                        <p:attrNameLst>
                                          <p:attrName>ppt_w</p:attrName>
                                        </p:attrNameLst>
                                      </p:cBhvr>
                                      <p:tavLst>
                                        <p:tav tm="0">
                                          <p:val>
                                            <p:strVal val="ppt_w"/>
                                          </p:val>
                                        </p:tav>
                                        <p:tav tm="100000">
                                          <p:val>
                                            <p:fltVal val="0"/>
                                          </p:val>
                                        </p:tav>
                                      </p:tavLst>
                                    </p:anim>
                                    <p:anim calcmode="lin" valueType="num">
                                      <p:cBhvr>
                                        <p:cTn id="73" dur="500"/>
                                        <p:tgtEl>
                                          <p:spTgt spid="15"/>
                                        </p:tgtEl>
                                        <p:attrNameLst>
                                          <p:attrName>ppt_h</p:attrName>
                                        </p:attrNameLst>
                                      </p:cBhvr>
                                      <p:tavLst>
                                        <p:tav tm="0">
                                          <p:val>
                                            <p:strVal val="ppt_h"/>
                                          </p:val>
                                        </p:tav>
                                        <p:tav tm="100000">
                                          <p:val>
                                            <p:fltVal val="0"/>
                                          </p:val>
                                        </p:tav>
                                      </p:tavLst>
                                    </p:anim>
                                    <p:animEffect transition="out" filter="fade">
                                      <p:cBhvr>
                                        <p:cTn id="74" dur="500"/>
                                        <p:tgtEl>
                                          <p:spTgt spid="15"/>
                                        </p:tgtEl>
                                      </p:cBhvr>
                                    </p:animEffect>
                                    <p:set>
                                      <p:cBhvr>
                                        <p:cTn id="75" dur="1" fill="hold">
                                          <p:stCondLst>
                                            <p:cond delay="499"/>
                                          </p:stCondLst>
                                        </p:cTn>
                                        <p:tgtEl>
                                          <p:spTgt spid="15"/>
                                        </p:tgtEl>
                                        <p:attrNameLst>
                                          <p:attrName>style.visibility</p:attrName>
                                        </p:attrNameLst>
                                      </p:cBhvr>
                                      <p:to>
                                        <p:strVal val="hidden"/>
                                      </p:to>
                                    </p:se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par>
                          <p:cTn id="82" fill="hold">
                            <p:stCondLst>
                              <p:cond delay="6500"/>
                            </p:stCondLst>
                            <p:childTnLst>
                              <p:par>
                                <p:cTn id="83" presetID="53" presetClass="exit" presetSubtype="0" fill="hold" grpId="1" nodeType="afterEffect">
                                  <p:stCondLst>
                                    <p:cond delay="0"/>
                                  </p:stCondLst>
                                  <p:childTnLst>
                                    <p:anim calcmode="lin" valueType="num">
                                      <p:cBhvr>
                                        <p:cTn id="84" dur="500"/>
                                        <p:tgtEl>
                                          <p:spTgt spid="16"/>
                                        </p:tgtEl>
                                        <p:attrNameLst>
                                          <p:attrName>ppt_w</p:attrName>
                                        </p:attrNameLst>
                                      </p:cBhvr>
                                      <p:tavLst>
                                        <p:tav tm="0">
                                          <p:val>
                                            <p:strVal val="ppt_w"/>
                                          </p:val>
                                        </p:tav>
                                        <p:tav tm="100000">
                                          <p:val>
                                            <p:fltVal val="0"/>
                                          </p:val>
                                        </p:tav>
                                      </p:tavLst>
                                    </p:anim>
                                    <p:anim calcmode="lin" valueType="num">
                                      <p:cBhvr>
                                        <p:cTn id="85" dur="500"/>
                                        <p:tgtEl>
                                          <p:spTgt spid="16"/>
                                        </p:tgtEl>
                                        <p:attrNameLst>
                                          <p:attrName>ppt_h</p:attrName>
                                        </p:attrNameLst>
                                      </p:cBhvr>
                                      <p:tavLst>
                                        <p:tav tm="0">
                                          <p:val>
                                            <p:strVal val="ppt_h"/>
                                          </p:val>
                                        </p:tav>
                                        <p:tav tm="100000">
                                          <p:val>
                                            <p:fltVal val="0"/>
                                          </p:val>
                                        </p:tav>
                                      </p:tavLst>
                                    </p:anim>
                                    <p:animEffect transition="out" filter="fade">
                                      <p:cBhvr>
                                        <p:cTn id="86" dur="500"/>
                                        <p:tgtEl>
                                          <p:spTgt spid="16"/>
                                        </p:tgtEl>
                                      </p:cBhvr>
                                    </p:animEffect>
                                    <p:set>
                                      <p:cBhvr>
                                        <p:cTn id="87" dur="1" fill="hold">
                                          <p:stCondLst>
                                            <p:cond delay="499"/>
                                          </p:stCondLst>
                                        </p:cTn>
                                        <p:tgtEl>
                                          <p:spTgt spid="16"/>
                                        </p:tgtEl>
                                        <p:attrNameLst>
                                          <p:attrName>style.visibility</p:attrName>
                                        </p:attrNameLst>
                                      </p:cBhvr>
                                      <p:to>
                                        <p:strVal val="hidden"/>
                                      </p:to>
                                    </p:se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7500"/>
                            </p:stCondLst>
                            <p:childTnLst>
                              <p:par>
                                <p:cTn id="95" presetID="53" presetClass="exit" presetSubtype="0" fill="hold" grpId="1" nodeType="afterEffect">
                                  <p:stCondLst>
                                    <p:cond delay="0"/>
                                  </p:stCondLst>
                                  <p:childTnLst>
                                    <p:anim calcmode="lin" valueType="num">
                                      <p:cBhvr>
                                        <p:cTn id="96" dur="500"/>
                                        <p:tgtEl>
                                          <p:spTgt spid="18"/>
                                        </p:tgtEl>
                                        <p:attrNameLst>
                                          <p:attrName>ppt_w</p:attrName>
                                        </p:attrNameLst>
                                      </p:cBhvr>
                                      <p:tavLst>
                                        <p:tav tm="0">
                                          <p:val>
                                            <p:strVal val="ppt_w"/>
                                          </p:val>
                                        </p:tav>
                                        <p:tav tm="100000">
                                          <p:val>
                                            <p:fltVal val="0"/>
                                          </p:val>
                                        </p:tav>
                                      </p:tavLst>
                                    </p:anim>
                                    <p:anim calcmode="lin" valueType="num">
                                      <p:cBhvr>
                                        <p:cTn id="97" dur="500"/>
                                        <p:tgtEl>
                                          <p:spTgt spid="18"/>
                                        </p:tgtEl>
                                        <p:attrNameLst>
                                          <p:attrName>ppt_h</p:attrName>
                                        </p:attrNameLst>
                                      </p:cBhvr>
                                      <p:tavLst>
                                        <p:tav tm="0">
                                          <p:val>
                                            <p:strVal val="ppt_h"/>
                                          </p:val>
                                        </p:tav>
                                        <p:tav tm="100000">
                                          <p:val>
                                            <p:fltVal val="0"/>
                                          </p:val>
                                        </p:tav>
                                      </p:tavLst>
                                    </p:anim>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childTnLst>
                          </p:cTn>
                        </p:par>
                        <p:par>
                          <p:cTn id="100" fill="hold">
                            <p:stCondLst>
                              <p:cond delay="8000"/>
                            </p:stCondLst>
                            <p:childTnLst>
                              <p:par>
                                <p:cTn id="101" presetID="53"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Effect transition="in" filter="fade">
                                      <p:cBhvr>
                                        <p:cTn id="105" dur="500"/>
                                        <p:tgtEl>
                                          <p:spTgt spid="17"/>
                                        </p:tgtEl>
                                      </p:cBhvr>
                                    </p:animEffect>
                                  </p:childTnLst>
                                </p:cTn>
                              </p:par>
                            </p:childTnLst>
                          </p:cTn>
                        </p:par>
                        <p:par>
                          <p:cTn id="106" fill="hold">
                            <p:stCondLst>
                              <p:cond delay="8500"/>
                            </p:stCondLst>
                            <p:childTnLst>
                              <p:par>
                                <p:cTn id="107" presetID="53" presetClass="exit" presetSubtype="0" fill="hold" grpId="1" nodeType="afterEffect">
                                  <p:stCondLst>
                                    <p:cond delay="0"/>
                                  </p:stCondLst>
                                  <p:childTnLst>
                                    <p:anim calcmode="lin" valueType="num">
                                      <p:cBhvr>
                                        <p:cTn id="108" dur="500"/>
                                        <p:tgtEl>
                                          <p:spTgt spid="17"/>
                                        </p:tgtEl>
                                        <p:attrNameLst>
                                          <p:attrName>ppt_w</p:attrName>
                                        </p:attrNameLst>
                                      </p:cBhvr>
                                      <p:tavLst>
                                        <p:tav tm="0">
                                          <p:val>
                                            <p:strVal val="ppt_w"/>
                                          </p:val>
                                        </p:tav>
                                        <p:tav tm="100000">
                                          <p:val>
                                            <p:fltVal val="0"/>
                                          </p:val>
                                        </p:tav>
                                      </p:tavLst>
                                    </p:anim>
                                    <p:anim calcmode="lin" valueType="num">
                                      <p:cBhvr>
                                        <p:cTn id="109" dur="500"/>
                                        <p:tgtEl>
                                          <p:spTgt spid="17"/>
                                        </p:tgtEl>
                                        <p:attrNameLst>
                                          <p:attrName>ppt_h</p:attrName>
                                        </p:attrNameLst>
                                      </p:cBhvr>
                                      <p:tavLst>
                                        <p:tav tm="0">
                                          <p:val>
                                            <p:strVal val="ppt_h"/>
                                          </p:val>
                                        </p:tav>
                                        <p:tav tm="100000">
                                          <p:val>
                                            <p:fltVal val="0"/>
                                          </p:val>
                                        </p:tav>
                                      </p:tavLst>
                                    </p:anim>
                                    <p:animEffect transition="out" filter="fad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childTnLst>
                          </p:cTn>
                        </p:par>
                        <p:par>
                          <p:cTn id="112" fill="hold">
                            <p:stCondLst>
                              <p:cond delay="9000"/>
                            </p:stCondLst>
                            <p:childTnLst>
                              <p:par>
                                <p:cTn id="113" presetID="53" presetClass="entr" presetSubtype="0"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p:cTn id="115" dur="500" fill="hold"/>
                                        <p:tgtEl>
                                          <p:spTgt spid="19"/>
                                        </p:tgtEl>
                                        <p:attrNameLst>
                                          <p:attrName>ppt_w</p:attrName>
                                        </p:attrNameLst>
                                      </p:cBhvr>
                                      <p:tavLst>
                                        <p:tav tm="0">
                                          <p:val>
                                            <p:fltVal val="0"/>
                                          </p:val>
                                        </p:tav>
                                        <p:tav tm="100000">
                                          <p:val>
                                            <p:strVal val="#ppt_w"/>
                                          </p:val>
                                        </p:tav>
                                      </p:tavLst>
                                    </p:anim>
                                    <p:anim calcmode="lin" valueType="num">
                                      <p:cBhvr>
                                        <p:cTn id="116" dur="500" fill="hold"/>
                                        <p:tgtEl>
                                          <p:spTgt spid="19"/>
                                        </p:tgtEl>
                                        <p:attrNameLst>
                                          <p:attrName>ppt_h</p:attrName>
                                        </p:attrNameLst>
                                      </p:cBhvr>
                                      <p:tavLst>
                                        <p:tav tm="0">
                                          <p:val>
                                            <p:fltVal val="0"/>
                                          </p:val>
                                        </p:tav>
                                        <p:tav tm="100000">
                                          <p:val>
                                            <p:strVal val="#ppt_h"/>
                                          </p:val>
                                        </p:tav>
                                      </p:tavLst>
                                    </p:anim>
                                    <p:animEffect transition="in" filter="fade">
                                      <p:cBhvr>
                                        <p:cTn id="117" dur="500"/>
                                        <p:tgtEl>
                                          <p:spTgt spid="19"/>
                                        </p:tgtEl>
                                      </p:cBhvr>
                                    </p:animEffect>
                                  </p:childTnLst>
                                </p:cTn>
                              </p:par>
                            </p:childTnLst>
                          </p:cTn>
                        </p:par>
                        <p:par>
                          <p:cTn id="118" fill="hold">
                            <p:stCondLst>
                              <p:cond delay="9500"/>
                            </p:stCondLst>
                            <p:childTnLst>
                              <p:par>
                                <p:cTn id="119" presetID="53" presetClass="exit" presetSubtype="0" fill="hold" grpId="1" nodeType="afterEffect">
                                  <p:stCondLst>
                                    <p:cond delay="0"/>
                                  </p:stCondLst>
                                  <p:childTnLst>
                                    <p:anim calcmode="lin" valueType="num">
                                      <p:cBhvr>
                                        <p:cTn id="120" dur="500"/>
                                        <p:tgtEl>
                                          <p:spTgt spid="19"/>
                                        </p:tgtEl>
                                        <p:attrNameLst>
                                          <p:attrName>ppt_w</p:attrName>
                                        </p:attrNameLst>
                                      </p:cBhvr>
                                      <p:tavLst>
                                        <p:tav tm="0">
                                          <p:val>
                                            <p:strVal val="ppt_w"/>
                                          </p:val>
                                        </p:tav>
                                        <p:tav tm="100000">
                                          <p:val>
                                            <p:fltVal val="0"/>
                                          </p:val>
                                        </p:tav>
                                      </p:tavLst>
                                    </p:anim>
                                    <p:anim calcmode="lin" valueType="num">
                                      <p:cBhvr>
                                        <p:cTn id="121" dur="500"/>
                                        <p:tgtEl>
                                          <p:spTgt spid="19"/>
                                        </p:tgtEl>
                                        <p:attrNameLst>
                                          <p:attrName>ppt_h</p:attrName>
                                        </p:attrNameLst>
                                      </p:cBhvr>
                                      <p:tavLst>
                                        <p:tav tm="0">
                                          <p:val>
                                            <p:strVal val="ppt_h"/>
                                          </p:val>
                                        </p:tav>
                                        <p:tav tm="100000">
                                          <p:val>
                                            <p:fltVal val="0"/>
                                          </p:val>
                                        </p:tav>
                                      </p:tavLst>
                                    </p:anim>
                                    <p:animEffect transition="out" filter="fade">
                                      <p:cBhvr>
                                        <p:cTn id="122" dur="500"/>
                                        <p:tgtEl>
                                          <p:spTgt spid="19"/>
                                        </p:tgtEl>
                                      </p:cBhvr>
                                    </p:animEffect>
                                    <p:set>
                                      <p:cBhvr>
                                        <p:cTn id="123"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457200"/>
            <a:ext cx="6705600" cy="5638800"/>
            <a:chOff x="1219200" y="457200"/>
            <a:chExt cx="6705600" cy="5638800"/>
          </a:xfrm>
        </p:grpSpPr>
        <p:sp>
          <p:nvSpPr>
            <p:cNvPr id="2" name="Explosion 2 1"/>
            <p:cNvSpPr/>
            <p:nvPr/>
          </p:nvSpPr>
          <p:spPr>
            <a:xfrm rot="389560">
              <a:off x="1219200" y="457200"/>
              <a:ext cx="6705600" cy="5638800"/>
            </a:xfrm>
            <a:prstGeom prst="irregularSeal2">
              <a:avLst/>
            </a:prstGeom>
            <a:solidFill>
              <a:schemeClr val="bg2"/>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TextBox 2"/>
            <p:cNvSpPr txBox="1"/>
            <p:nvPr/>
          </p:nvSpPr>
          <p:spPr>
            <a:xfrm>
              <a:off x="2514600" y="2667000"/>
              <a:ext cx="3886000" cy="1200329"/>
            </a:xfrm>
            <a:prstGeom prst="rect">
              <a:avLst/>
            </a:prstGeom>
            <a:noFill/>
          </p:spPr>
          <p:txBody>
            <a:bodyPr wrap="none" rtlCol="0">
              <a:spAutoFit/>
            </a:bodyPr>
            <a:lstStyle/>
            <a:p>
              <a:r>
                <a:rPr lang="en-GB" sz="7200" dirty="0" smtClean="0">
                  <a:solidFill>
                    <a:srgbClr val="FF0000"/>
                  </a:solidFill>
                </a:rPr>
                <a:t>Times up!</a:t>
              </a:r>
              <a:endParaRPr lang="en-GB" sz="7200" dirty="0">
                <a:solidFill>
                  <a:srgbClr val="FF0000"/>
                </a:solidFill>
              </a:endParaRPr>
            </a:p>
          </p:txBody>
        </p:sp>
      </p:grpSp>
      <p:sp>
        <p:nvSpPr>
          <p:cNvPr id="8" name="TextBox 7">
            <a:hlinkClick r:id="rId3" action="ppaction://hlinksldjump"/>
          </p:cNvPr>
          <p:cNvSpPr txBox="1"/>
          <p:nvPr/>
        </p:nvSpPr>
        <p:spPr>
          <a:xfrm>
            <a:off x="4876800" y="5867400"/>
            <a:ext cx="3958904" cy="707886"/>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4000" dirty="0" smtClean="0">
                <a:solidFill>
                  <a:srgbClr val="FF0000"/>
                </a:solidFill>
              </a:rPr>
              <a:t>I want another go</a:t>
            </a:r>
            <a:endParaRPr lang="en-GB" sz="4000" dirty="0">
              <a:solidFill>
                <a:srgbClr val="FF0000"/>
              </a:solidFill>
            </a:endParaRPr>
          </a:p>
        </p:txBody>
      </p:sp>
      <p:pic>
        <p:nvPicPr>
          <p:cNvPr id="6" name="MS900388271[1].wav">
            <a:hlinkClick r:id="" action="ppaction://media"/>
          </p:cNvPr>
          <p:cNvPicPr>
            <a:picLocks noRot="1" noChangeAspect="1"/>
          </p:cNvPicPr>
          <p:nvPr>
            <a:wavAudioFile r:embed="rId1" name="MS900388271[1].wav"/>
          </p:nvPr>
        </p:nvPicPr>
        <p:blipFill>
          <a:blip r:embed="rId4" cstate="print"/>
          <a:stretch>
            <a:fillRect/>
          </a:stretch>
        </p:blipFill>
        <p:spPr>
          <a:xfrm>
            <a:off x="-304800" y="5867400"/>
            <a:ext cx="304800" cy="304800"/>
          </a:xfrm>
          <a:prstGeom prst="rect">
            <a:avLst/>
          </a:prstGeom>
        </p:spPr>
      </p:pic>
      <p:sp>
        <p:nvSpPr>
          <p:cNvPr id="7" name="Action Button: Home 6">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900" decel="100000" fill="hold"/>
                                        <p:tgtEl>
                                          <p:spTgt spid="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29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9600" dirty="0" smtClean="0">
                <a:solidFill>
                  <a:srgbClr val="FF0000"/>
                </a:solidFill>
              </a:rPr>
              <a:t>5</a:t>
            </a:r>
            <a:endParaRPr lang="en-GB" sz="9600" dirty="0">
              <a:solidFill>
                <a:srgbClr val="FF0000"/>
              </a:solidFill>
            </a:endParaRPr>
          </a:p>
        </p:txBody>
      </p:sp>
      <p:sp>
        <p:nvSpPr>
          <p:cNvPr id="3" name="Action Button: Home 2">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Correct!</a:t>
            </a:r>
            <a:endParaRPr lang="en-GB" sz="8000" dirty="0">
              <a:solidFill>
                <a:srgbClr val="FF0000"/>
              </a:solidFill>
              <a:latin typeface="Adobe Heiti Std R" pitchFamily="34" charset="-128"/>
              <a:ea typeface="Adobe Heiti Std R" pitchFamily="34" charset="-128"/>
            </a:endParaRPr>
          </a:p>
        </p:txBody>
      </p:sp>
      <p:pic>
        <p:nvPicPr>
          <p:cNvPr id="5" name="j0214098.wav">
            <a:hlinkClick r:id="" action="ppaction://media"/>
          </p:cNvPr>
          <p:cNvPicPr>
            <a:picLocks noRot="1" noChangeAspect="1"/>
          </p:cNvPicPr>
          <p:nvPr>
            <a:wavAudioFile r:embed="rId1" name="j0214098.wav"/>
          </p:nvPr>
        </p:nvPicPr>
        <p:blipFill>
          <a:blip r:embed="rId3" cstate="print"/>
          <a:stretch>
            <a:fillRect/>
          </a:stretch>
        </p:blipFill>
        <p:spPr>
          <a:xfrm>
            <a:off x="-304800" y="5334000"/>
            <a:ext cx="304800" cy="304800"/>
          </a:xfrm>
          <a:prstGeom prst="rect">
            <a:avLst/>
          </a:prstGeom>
        </p:spPr>
      </p:pic>
      <p:sp>
        <p:nvSpPr>
          <p:cNvPr id="6" name="TextBox 5">
            <a:hlinkClick r:id="rId4" action="ppaction://hlinksldjump"/>
          </p:cNvPr>
          <p:cNvSpPr txBox="1"/>
          <p:nvPr/>
        </p:nvSpPr>
        <p:spPr>
          <a:xfrm>
            <a:off x="3124200" y="3352800"/>
            <a:ext cx="4648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Next Question</a:t>
            </a:r>
            <a:endParaRPr lang="en-GB" sz="6000" dirty="0">
              <a:solidFill>
                <a:srgbClr val="FF0000"/>
              </a:solidFill>
              <a:latin typeface="Adobe Heiti Std R" pitchFamily="34" charset="-128"/>
              <a:ea typeface="Adobe Heiti Std R" pitchFamily="34" charset="-128"/>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9600" dirty="0">
              <a:solidFill>
                <a:srgbClr val="FF0000"/>
              </a:solidFill>
            </a:endParaRPr>
          </a:p>
        </p:txBody>
      </p:sp>
      <p:sp>
        <p:nvSpPr>
          <p:cNvPr id="4" name="Action Button: Home 3">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Correct!</a:t>
            </a:r>
            <a:endParaRPr lang="en-GB" sz="8000" dirty="0">
              <a:solidFill>
                <a:srgbClr val="FF0000"/>
              </a:solidFill>
              <a:latin typeface="Adobe Heiti Std R" pitchFamily="34" charset="-128"/>
              <a:ea typeface="Adobe Heiti Std R" pitchFamily="34" charset="-128"/>
            </a:endParaRPr>
          </a:p>
        </p:txBody>
      </p:sp>
      <p:pic>
        <p:nvPicPr>
          <p:cNvPr id="7" name="j0214098.wav">
            <a:hlinkClick r:id="" action="ppaction://media"/>
          </p:cNvPr>
          <p:cNvPicPr>
            <a:picLocks noRot="1" noChangeAspect="1"/>
          </p:cNvPicPr>
          <p:nvPr>
            <a:wavAudioFile r:embed="rId1" name="j0214098.wav"/>
          </p:nvPr>
        </p:nvPicPr>
        <p:blipFill>
          <a:blip r:embed="rId3" cstate="print"/>
          <a:stretch>
            <a:fillRect/>
          </a:stretch>
        </p:blipFill>
        <p:spPr>
          <a:xfrm>
            <a:off x="-304800" y="5334000"/>
            <a:ext cx="304800" cy="304800"/>
          </a:xfrm>
          <a:prstGeom prst="rect">
            <a:avLst/>
          </a:prstGeom>
        </p:spPr>
      </p:pic>
      <p:sp>
        <p:nvSpPr>
          <p:cNvPr id="8" name="TextBox 7">
            <a:hlinkClick r:id="rId4" action="ppaction://hlinksldjump"/>
          </p:cNvPr>
          <p:cNvSpPr txBox="1"/>
          <p:nvPr/>
        </p:nvSpPr>
        <p:spPr>
          <a:xfrm>
            <a:off x="3124200" y="3352800"/>
            <a:ext cx="4648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Next Question</a:t>
            </a:r>
            <a:endParaRPr lang="en-GB" sz="6000" dirty="0">
              <a:solidFill>
                <a:srgbClr val="FF0000"/>
              </a:solidFill>
              <a:latin typeface="Adobe Heiti Std R" pitchFamily="34" charset="-128"/>
              <a:ea typeface="Adobe Heiti Std R" pitchFamily="34" charset="-128"/>
            </a:endParaRPr>
          </a:p>
        </p:txBody>
      </p:sp>
      <p:sp>
        <p:nvSpPr>
          <p:cNvPr id="9" name="TextBox 8"/>
          <p:cNvSpPr txBox="1"/>
          <p:nvPr/>
        </p:nvSpPr>
        <p:spPr>
          <a:xfrm>
            <a:off x="762000" y="4168914"/>
            <a:ext cx="1261179" cy="707886"/>
          </a:xfrm>
          <a:prstGeom prst="rect">
            <a:avLst/>
          </a:prstGeom>
          <a:noFill/>
        </p:spPr>
        <p:txBody>
          <a:bodyPr wrap="none" rtlCol="0">
            <a:spAutoFit/>
          </a:bodyPr>
          <a:lstStyle/>
          <a:p>
            <a:pPr algn="ctr"/>
            <a:r>
              <a:rPr lang="en-GB" sz="2000" dirty="0" smtClean="0">
                <a:solidFill>
                  <a:srgbClr val="FF0000"/>
                </a:solidFill>
              </a:rPr>
              <a:t>  Dietary </a:t>
            </a:r>
            <a:br>
              <a:rPr lang="en-GB" sz="2000" dirty="0" smtClean="0">
                <a:solidFill>
                  <a:srgbClr val="FF0000"/>
                </a:solidFill>
              </a:rPr>
            </a:br>
            <a:r>
              <a:rPr lang="en-GB" sz="2000" dirty="0" smtClean="0">
                <a:solidFill>
                  <a:srgbClr val="FF0000"/>
                </a:solidFill>
              </a:rPr>
              <a:t>Allowance</a:t>
            </a:r>
            <a:endParaRPr lang="en-GB" sz="2000" dirty="0">
              <a:solidFill>
                <a:srgbClr val="FF0000"/>
              </a:solidFill>
            </a:endParaRPr>
          </a:p>
        </p:txBody>
      </p:sp>
      <p:sp>
        <p:nvSpPr>
          <p:cNvPr id="10" name="TextBox 9"/>
          <p:cNvSpPr txBox="1"/>
          <p:nvPr/>
        </p:nvSpPr>
        <p:spPr>
          <a:xfrm>
            <a:off x="609600" y="3886200"/>
            <a:ext cx="1621213" cy="369332"/>
          </a:xfrm>
          <a:prstGeom prst="rect">
            <a:avLst/>
          </a:prstGeom>
          <a:noFill/>
        </p:spPr>
        <p:txBody>
          <a:bodyPr wrap="none" rtlCol="0">
            <a:spAutoFit/>
          </a:bodyPr>
          <a:lstStyle/>
          <a:p>
            <a:r>
              <a:rPr lang="en-GB" dirty="0" smtClean="0">
                <a:solidFill>
                  <a:srgbClr val="FF0000"/>
                </a:solidFill>
              </a:rPr>
              <a:t>Recommended</a:t>
            </a:r>
            <a:endParaRPr lang="en-GB" dirty="0">
              <a:solidFill>
                <a:srgbClr val="FF0000"/>
              </a:solidFill>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smtClean="0">
                <a:solidFill>
                  <a:srgbClr val="FF0000"/>
                </a:solidFill>
              </a:rPr>
              <a:t>Body Mass Index</a:t>
            </a:r>
            <a:endParaRPr lang="en-GB" sz="2000" dirty="0">
              <a:solidFill>
                <a:srgbClr val="FF0000"/>
              </a:solidFill>
            </a:endParaRPr>
          </a:p>
        </p:txBody>
      </p:sp>
      <p:sp>
        <p:nvSpPr>
          <p:cNvPr id="5" name="Action Button: Home 4">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Correct!</a:t>
            </a:r>
            <a:endParaRPr lang="en-GB" sz="8000" dirty="0">
              <a:solidFill>
                <a:srgbClr val="FF0000"/>
              </a:solidFill>
              <a:latin typeface="Adobe Heiti Std R" pitchFamily="34" charset="-128"/>
              <a:ea typeface="Adobe Heiti Std R" pitchFamily="34" charset="-128"/>
            </a:endParaRPr>
          </a:p>
        </p:txBody>
      </p:sp>
      <p:pic>
        <p:nvPicPr>
          <p:cNvPr id="7" name="j0214098.wav">
            <a:hlinkClick r:id="" action="ppaction://media"/>
          </p:cNvPr>
          <p:cNvPicPr>
            <a:picLocks noRot="1" noChangeAspect="1"/>
          </p:cNvPicPr>
          <p:nvPr>
            <a:wavAudioFile r:embed="rId1" name="j0214098.wav"/>
          </p:nvPr>
        </p:nvPicPr>
        <p:blipFill>
          <a:blip r:embed="rId3" cstate="print"/>
          <a:stretch>
            <a:fillRect/>
          </a:stretch>
        </p:blipFill>
        <p:spPr>
          <a:xfrm>
            <a:off x="-304800" y="5334000"/>
            <a:ext cx="304800" cy="304800"/>
          </a:xfrm>
          <a:prstGeom prst="rect">
            <a:avLst/>
          </a:prstGeom>
        </p:spPr>
      </p:pic>
      <p:sp>
        <p:nvSpPr>
          <p:cNvPr id="8" name="TextBox 7">
            <a:hlinkClick r:id="rId4" action="ppaction://hlinksldjump"/>
          </p:cNvPr>
          <p:cNvSpPr txBox="1"/>
          <p:nvPr/>
        </p:nvSpPr>
        <p:spPr>
          <a:xfrm>
            <a:off x="3124200" y="3352800"/>
            <a:ext cx="4648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Next Question</a:t>
            </a:r>
            <a:endParaRPr lang="en-GB" sz="6000" dirty="0">
              <a:solidFill>
                <a:srgbClr val="FF0000"/>
              </a:solidFill>
              <a:latin typeface="Adobe Heiti Std R" pitchFamily="34" charset="-128"/>
              <a:ea typeface="Adobe Heiti Std R" pitchFamily="34" charset="-128"/>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Weight / Height²</a:t>
            </a:r>
          </a:p>
        </p:txBody>
      </p:sp>
      <p:sp>
        <p:nvSpPr>
          <p:cNvPr id="5" name="Action Button: Home 4">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Correct!</a:t>
            </a:r>
            <a:endParaRPr lang="en-GB" sz="8000" dirty="0">
              <a:solidFill>
                <a:srgbClr val="FF0000"/>
              </a:solidFill>
              <a:latin typeface="Adobe Heiti Std R" pitchFamily="34" charset="-128"/>
              <a:ea typeface="Adobe Heiti Std R" pitchFamily="34" charset="-128"/>
            </a:endParaRPr>
          </a:p>
        </p:txBody>
      </p:sp>
      <p:pic>
        <p:nvPicPr>
          <p:cNvPr id="7" name="j0214098.wav">
            <a:hlinkClick r:id="" action="ppaction://media"/>
          </p:cNvPr>
          <p:cNvPicPr>
            <a:picLocks noRot="1" noChangeAspect="1"/>
          </p:cNvPicPr>
          <p:nvPr>
            <a:wavAudioFile r:embed="rId1" name="j0214098.wav"/>
          </p:nvPr>
        </p:nvPicPr>
        <p:blipFill>
          <a:blip r:embed="rId3" cstate="print"/>
          <a:stretch>
            <a:fillRect/>
          </a:stretch>
        </p:blipFill>
        <p:spPr>
          <a:xfrm>
            <a:off x="-304800" y="5334000"/>
            <a:ext cx="304800" cy="304800"/>
          </a:xfrm>
          <a:prstGeom prst="rect">
            <a:avLst/>
          </a:prstGeom>
        </p:spPr>
      </p:pic>
      <p:sp>
        <p:nvSpPr>
          <p:cNvPr id="8" name="TextBox 7">
            <a:hlinkClick r:id="rId4" action="ppaction://hlinksldjump"/>
          </p:cNvPr>
          <p:cNvSpPr txBox="1"/>
          <p:nvPr/>
        </p:nvSpPr>
        <p:spPr>
          <a:xfrm>
            <a:off x="3124200" y="3352800"/>
            <a:ext cx="4648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Next Question</a:t>
            </a:r>
            <a:endParaRPr lang="en-GB" sz="6000" dirty="0">
              <a:solidFill>
                <a:srgbClr val="FF0000"/>
              </a:solidFill>
              <a:latin typeface="Adobe Heiti Std R" pitchFamily="34" charset="-128"/>
              <a:ea typeface="Adobe Heiti Std R" pitchFamily="34" charset="-128"/>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33400" y="3276600"/>
            <a:ext cx="1752600" cy="2057400"/>
          </a:xfrm>
          <a:prstGeom prst="ellipse">
            <a:avLst/>
          </a:prstGeom>
          <a:solidFill>
            <a:schemeClr val="bg1"/>
          </a:solidFill>
          <a:ln w="76200">
            <a:solidFill>
              <a:srgbClr val="FF0000"/>
            </a:solidFill>
          </a:ln>
          <a:effectLst>
            <a:glow rad="101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solidFill>
                  <a:srgbClr val="FF0000"/>
                </a:solidFill>
              </a:rPr>
              <a:t>0.75 x Body mass in kg</a:t>
            </a:r>
          </a:p>
        </p:txBody>
      </p:sp>
      <p:sp>
        <p:nvSpPr>
          <p:cNvPr id="5" name="Action Button: Home 4">
            <a:hlinkClick r:id="" action="ppaction://hlinkshowjump?jump=firstslide" highlightClick="1"/>
          </p:cNvPr>
          <p:cNvSpPr/>
          <p:nvPr/>
        </p:nvSpPr>
        <p:spPr>
          <a:xfrm>
            <a:off x="152400" y="6096000"/>
            <a:ext cx="685800" cy="609600"/>
          </a:xfrm>
          <a:prstGeom prst="actionButtonHome">
            <a:avLst/>
          </a:prstGeom>
          <a:solidFill>
            <a:schemeClr val="accent3"/>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Correct!</a:t>
            </a:r>
            <a:endParaRPr lang="en-GB" sz="8000" dirty="0">
              <a:solidFill>
                <a:srgbClr val="FF0000"/>
              </a:solidFill>
              <a:latin typeface="Adobe Heiti Std R" pitchFamily="34" charset="-128"/>
              <a:ea typeface="Adobe Heiti Std R" pitchFamily="34" charset="-128"/>
            </a:endParaRPr>
          </a:p>
        </p:txBody>
      </p:sp>
      <p:pic>
        <p:nvPicPr>
          <p:cNvPr id="7" name="j0214098.wav">
            <a:hlinkClick r:id="" action="ppaction://media"/>
          </p:cNvPr>
          <p:cNvPicPr>
            <a:picLocks noRot="1" noChangeAspect="1"/>
          </p:cNvPicPr>
          <p:nvPr>
            <a:wavAudioFile r:embed="rId1" name="j0214098.wav"/>
          </p:nvPr>
        </p:nvPicPr>
        <p:blipFill>
          <a:blip r:embed="rId3" cstate="print"/>
          <a:stretch>
            <a:fillRect/>
          </a:stretch>
        </p:blipFill>
        <p:spPr>
          <a:xfrm>
            <a:off x="-304800" y="5334000"/>
            <a:ext cx="304800" cy="304800"/>
          </a:xfrm>
          <a:prstGeom prst="rect">
            <a:avLst/>
          </a:prstGeom>
        </p:spPr>
      </p:pic>
      <p:sp>
        <p:nvSpPr>
          <p:cNvPr id="8" name="TextBox 7">
            <a:hlinkClick r:id="rId4" action="ppaction://hlinksldjump"/>
          </p:cNvPr>
          <p:cNvSpPr txBox="1"/>
          <p:nvPr/>
        </p:nvSpPr>
        <p:spPr>
          <a:xfrm>
            <a:off x="3124200" y="3352800"/>
            <a:ext cx="4648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6000" dirty="0" smtClean="0">
                <a:solidFill>
                  <a:srgbClr val="FF0000"/>
                </a:solidFill>
                <a:latin typeface="Adobe Heiti Std R" pitchFamily="34" charset="-128"/>
                <a:ea typeface="Adobe Heiti Std R" pitchFamily="34" charset="-128"/>
              </a:rPr>
              <a:t>Back to home</a:t>
            </a:r>
            <a:endParaRPr lang="en-GB" sz="6000" dirty="0">
              <a:solidFill>
                <a:srgbClr val="FF0000"/>
              </a:solidFill>
              <a:latin typeface="Adobe Heiti Std R" pitchFamily="34" charset="-128"/>
              <a:ea typeface="Adobe Heiti Std R" pitchFamily="34" charset="-128"/>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Wrong!</a:t>
            </a:r>
            <a:endParaRPr lang="en-GB" sz="8000" dirty="0">
              <a:solidFill>
                <a:srgbClr val="FF0000"/>
              </a:solidFill>
              <a:latin typeface="Adobe Heiti Std R" pitchFamily="34" charset="-128"/>
              <a:ea typeface="Adobe Heiti Std R" pitchFamily="34" charset="-128"/>
            </a:endParaRPr>
          </a:p>
        </p:txBody>
      </p:sp>
      <p:sp>
        <p:nvSpPr>
          <p:cNvPr id="5" name="TextBox 4">
            <a:hlinkClick r:id="rId3" action="ppaction://hlinksldjump"/>
          </p:cNvPr>
          <p:cNvSpPr txBox="1"/>
          <p:nvPr/>
        </p:nvSpPr>
        <p:spPr>
          <a:xfrm>
            <a:off x="228600" y="3657600"/>
            <a:ext cx="39624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another go</a:t>
            </a:r>
            <a:endParaRPr lang="en-GB" sz="4000" dirty="0">
              <a:solidFill>
                <a:srgbClr val="FF0000"/>
              </a:solidFill>
              <a:latin typeface="Adobe Heiti Std R" pitchFamily="34" charset="-128"/>
              <a:ea typeface="Adobe Heiti Std R" pitchFamily="34" charset="-128"/>
            </a:endParaRPr>
          </a:p>
        </p:txBody>
      </p:sp>
      <p:sp>
        <p:nvSpPr>
          <p:cNvPr id="6" name="TextBox 5"/>
          <p:cNvSpPr txBox="1"/>
          <p:nvPr/>
        </p:nvSpPr>
        <p:spPr>
          <a:xfrm>
            <a:off x="4343401" y="3657600"/>
            <a:ext cx="4267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to learn more before I try again</a:t>
            </a:r>
            <a:endParaRPr lang="en-GB" sz="4000" dirty="0">
              <a:solidFill>
                <a:srgbClr val="FF0000"/>
              </a:solidFill>
              <a:latin typeface="Adobe Heiti Std R" pitchFamily="34" charset="-128"/>
              <a:ea typeface="Adobe Heiti Std R" pitchFamily="34" charset="-128"/>
            </a:endParaRPr>
          </a:p>
        </p:txBody>
      </p:sp>
      <p:pic>
        <p:nvPicPr>
          <p:cNvPr id="7" name="MS900074693[1].wav">
            <a:hlinkClick r:id="" action="ppaction://media"/>
          </p:cNvPr>
          <p:cNvPicPr>
            <a:picLocks noRot="1" noChangeAspect="1"/>
          </p:cNvPicPr>
          <p:nvPr>
            <a:wavAudioFile r:embed="rId1" name="MS900074693[1].wav"/>
          </p:nvPr>
        </p:nvPicPr>
        <p:blipFill>
          <a:blip r:embed="rId4" cstate="print"/>
          <a:stretch>
            <a:fillRect/>
          </a:stretch>
        </p:blipFill>
        <p:spPr>
          <a:xfrm>
            <a:off x="-304800" y="5943600"/>
            <a:ext cx="304800" cy="304800"/>
          </a:xfrm>
          <a:prstGeom prst="rect">
            <a:avLst/>
          </a:prstGeom>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Wrong!</a:t>
            </a:r>
            <a:endParaRPr lang="en-GB" sz="8000" dirty="0">
              <a:solidFill>
                <a:srgbClr val="FF0000"/>
              </a:solidFill>
              <a:latin typeface="Adobe Heiti Std R" pitchFamily="34" charset="-128"/>
              <a:ea typeface="Adobe Heiti Std R" pitchFamily="34" charset="-128"/>
            </a:endParaRPr>
          </a:p>
        </p:txBody>
      </p:sp>
      <p:sp>
        <p:nvSpPr>
          <p:cNvPr id="5" name="TextBox 4">
            <a:hlinkClick r:id="rId4" action="ppaction://hlinksldjump"/>
          </p:cNvPr>
          <p:cNvSpPr txBox="1"/>
          <p:nvPr/>
        </p:nvSpPr>
        <p:spPr>
          <a:xfrm>
            <a:off x="228600" y="3657600"/>
            <a:ext cx="39624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another go</a:t>
            </a:r>
            <a:endParaRPr lang="en-GB" sz="4000" dirty="0">
              <a:solidFill>
                <a:srgbClr val="FF0000"/>
              </a:solidFill>
              <a:latin typeface="Adobe Heiti Std R" pitchFamily="34" charset="-128"/>
              <a:ea typeface="Adobe Heiti Std R" pitchFamily="34" charset="-128"/>
            </a:endParaRPr>
          </a:p>
        </p:txBody>
      </p:sp>
      <p:sp>
        <p:nvSpPr>
          <p:cNvPr id="6" name="TextBox 5"/>
          <p:cNvSpPr txBox="1"/>
          <p:nvPr/>
        </p:nvSpPr>
        <p:spPr>
          <a:xfrm>
            <a:off x="4343401" y="3657600"/>
            <a:ext cx="4267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to learn more before I try again</a:t>
            </a:r>
            <a:endParaRPr lang="en-GB" sz="4000" dirty="0">
              <a:solidFill>
                <a:srgbClr val="FF0000"/>
              </a:solidFill>
              <a:latin typeface="Adobe Heiti Std R" pitchFamily="34" charset="-128"/>
              <a:ea typeface="Adobe Heiti Std R" pitchFamily="34" charset="-128"/>
            </a:endParaRPr>
          </a:p>
        </p:txBody>
      </p:sp>
      <p:pic>
        <p:nvPicPr>
          <p:cNvPr id="7" name="MS900074693[1].wav">
            <a:hlinkClick r:id="" action="ppaction://media"/>
          </p:cNvPr>
          <p:cNvPicPr>
            <a:picLocks noRot="1" noChangeAspect="1"/>
          </p:cNvPicPr>
          <p:nvPr>
            <a:wavAudioFile r:embed="rId1" name="MS900074693[1].wav"/>
          </p:nvPr>
        </p:nvPicPr>
        <p:blipFill>
          <a:blip r:embed="rId5" cstate="print"/>
          <a:stretch>
            <a:fillRect/>
          </a:stretch>
        </p:blipFill>
        <p:spPr>
          <a:xfrm>
            <a:off x="-304800" y="5943600"/>
            <a:ext cx="304800" cy="304800"/>
          </a:xfrm>
          <a:prstGeom prst="rect">
            <a:avLst/>
          </a:prstGeom>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Wrong!</a:t>
            </a:r>
            <a:endParaRPr lang="en-GB" sz="8000" dirty="0">
              <a:solidFill>
                <a:srgbClr val="FF0000"/>
              </a:solidFill>
              <a:latin typeface="Adobe Heiti Std R" pitchFamily="34" charset="-128"/>
              <a:ea typeface="Adobe Heiti Std R" pitchFamily="34" charset="-128"/>
            </a:endParaRPr>
          </a:p>
        </p:txBody>
      </p:sp>
      <p:sp>
        <p:nvSpPr>
          <p:cNvPr id="5" name="TextBox 4">
            <a:hlinkClick r:id="rId3" action="ppaction://hlinksldjump"/>
          </p:cNvPr>
          <p:cNvSpPr txBox="1"/>
          <p:nvPr/>
        </p:nvSpPr>
        <p:spPr>
          <a:xfrm>
            <a:off x="228600" y="3657600"/>
            <a:ext cx="39624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another go</a:t>
            </a:r>
            <a:endParaRPr lang="en-GB" sz="4000" dirty="0">
              <a:solidFill>
                <a:srgbClr val="FF0000"/>
              </a:solidFill>
              <a:latin typeface="Adobe Heiti Std R" pitchFamily="34" charset="-128"/>
              <a:ea typeface="Adobe Heiti Std R" pitchFamily="34" charset="-128"/>
            </a:endParaRPr>
          </a:p>
        </p:txBody>
      </p:sp>
      <p:sp>
        <p:nvSpPr>
          <p:cNvPr id="6" name="TextBox 5"/>
          <p:cNvSpPr txBox="1"/>
          <p:nvPr/>
        </p:nvSpPr>
        <p:spPr>
          <a:xfrm>
            <a:off x="4343401" y="3657600"/>
            <a:ext cx="4267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to learn more before I try again</a:t>
            </a:r>
            <a:endParaRPr lang="en-GB" sz="4000" dirty="0">
              <a:solidFill>
                <a:srgbClr val="FF0000"/>
              </a:solidFill>
              <a:latin typeface="Adobe Heiti Std R" pitchFamily="34" charset="-128"/>
              <a:ea typeface="Adobe Heiti Std R" pitchFamily="34" charset="-128"/>
            </a:endParaRPr>
          </a:p>
        </p:txBody>
      </p:sp>
      <p:pic>
        <p:nvPicPr>
          <p:cNvPr id="7" name="MS900074693[1].wav">
            <a:hlinkClick r:id="" action="ppaction://media"/>
          </p:cNvPr>
          <p:cNvPicPr>
            <a:picLocks noRot="1" noChangeAspect="1"/>
          </p:cNvPicPr>
          <p:nvPr>
            <a:wavAudioFile r:embed="rId1" name="MS900074693[1].wav"/>
          </p:nvPr>
        </p:nvPicPr>
        <p:blipFill>
          <a:blip r:embed="rId4" cstate="print"/>
          <a:stretch>
            <a:fillRect/>
          </a:stretch>
        </p:blipFill>
        <p:spPr>
          <a:xfrm>
            <a:off x="-304800" y="5943600"/>
            <a:ext cx="304800" cy="304800"/>
          </a:xfrm>
          <a:prstGeom prst="rect">
            <a:avLst/>
          </a:prstGeom>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Wrong!</a:t>
            </a:r>
            <a:endParaRPr lang="en-GB" sz="8000" dirty="0">
              <a:solidFill>
                <a:srgbClr val="FF0000"/>
              </a:solidFill>
              <a:latin typeface="Adobe Heiti Std R" pitchFamily="34" charset="-128"/>
              <a:ea typeface="Adobe Heiti Std R" pitchFamily="34" charset="-128"/>
            </a:endParaRPr>
          </a:p>
        </p:txBody>
      </p:sp>
      <p:sp>
        <p:nvSpPr>
          <p:cNvPr id="5" name="TextBox 4">
            <a:hlinkClick r:id="rId3" action="ppaction://hlinksldjump"/>
          </p:cNvPr>
          <p:cNvSpPr txBox="1"/>
          <p:nvPr/>
        </p:nvSpPr>
        <p:spPr>
          <a:xfrm>
            <a:off x="228600" y="3657600"/>
            <a:ext cx="39624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another go</a:t>
            </a:r>
            <a:endParaRPr lang="en-GB" sz="4000" dirty="0">
              <a:solidFill>
                <a:srgbClr val="FF0000"/>
              </a:solidFill>
              <a:latin typeface="Adobe Heiti Std R" pitchFamily="34" charset="-128"/>
              <a:ea typeface="Adobe Heiti Std R" pitchFamily="34" charset="-128"/>
            </a:endParaRPr>
          </a:p>
        </p:txBody>
      </p:sp>
      <p:sp>
        <p:nvSpPr>
          <p:cNvPr id="6" name="TextBox 5"/>
          <p:cNvSpPr txBox="1"/>
          <p:nvPr/>
        </p:nvSpPr>
        <p:spPr>
          <a:xfrm>
            <a:off x="4343401" y="3657600"/>
            <a:ext cx="4267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to learn more before I try again</a:t>
            </a:r>
            <a:endParaRPr lang="en-GB" sz="4000" dirty="0">
              <a:solidFill>
                <a:srgbClr val="FF0000"/>
              </a:solidFill>
              <a:latin typeface="Adobe Heiti Std R" pitchFamily="34" charset="-128"/>
              <a:ea typeface="Adobe Heiti Std R" pitchFamily="34" charset="-128"/>
            </a:endParaRPr>
          </a:p>
        </p:txBody>
      </p:sp>
      <p:pic>
        <p:nvPicPr>
          <p:cNvPr id="7" name="MS900074693[1].wav">
            <a:hlinkClick r:id="" action="ppaction://media"/>
          </p:cNvPr>
          <p:cNvPicPr>
            <a:picLocks noRot="1" noChangeAspect="1"/>
          </p:cNvPicPr>
          <p:nvPr>
            <a:wavAudioFile r:embed="rId1" name="MS900074693[1].wav"/>
          </p:nvPr>
        </p:nvPicPr>
        <p:blipFill>
          <a:blip r:embed="rId4" cstate="print"/>
          <a:stretch>
            <a:fillRect/>
          </a:stretch>
        </p:blipFill>
        <p:spPr>
          <a:xfrm>
            <a:off x="-304800" y="5943600"/>
            <a:ext cx="304800" cy="304800"/>
          </a:xfrm>
          <a:prstGeom prst="rect">
            <a:avLst/>
          </a:prstGeom>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143000"/>
            <a:ext cx="46482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0" dirty="0" smtClean="0">
                <a:solidFill>
                  <a:srgbClr val="FF0000"/>
                </a:solidFill>
                <a:latin typeface="Adobe Heiti Std R" pitchFamily="34" charset="-128"/>
                <a:ea typeface="Adobe Heiti Std R" pitchFamily="34" charset="-128"/>
              </a:rPr>
              <a:t>Wrong!</a:t>
            </a:r>
            <a:endParaRPr lang="en-GB" sz="8000" dirty="0">
              <a:solidFill>
                <a:srgbClr val="FF0000"/>
              </a:solidFill>
              <a:latin typeface="Adobe Heiti Std R" pitchFamily="34" charset="-128"/>
              <a:ea typeface="Adobe Heiti Std R" pitchFamily="34" charset="-128"/>
            </a:endParaRPr>
          </a:p>
        </p:txBody>
      </p:sp>
      <p:sp>
        <p:nvSpPr>
          <p:cNvPr id="5" name="TextBox 4">
            <a:hlinkClick r:id="rId3" action="ppaction://hlinksldjump"/>
          </p:cNvPr>
          <p:cNvSpPr txBox="1"/>
          <p:nvPr/>
        </p:nvSpPr>
        <p:spPr>
          <a:xfrm>
            <a:off x="228600" y="3657600"/>
            <a:ext cx="3962400" cy="1323439"/>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another go</a:t>
            </a:r>
            <a:endParaRPr lang="en-GB" sz="4000" dirty="0">
              <a:solidFill>
                <a:srgbClr val="FF0000"/>
              </a:solidFill>
              <a:latin typeface="Adobe Heiti Std R" pitchFamily="34" charset="-128"/>
              <a:ea typeface="Adobe Heiti Std R" pitchFamily="34" charset="-128"/>
            </a:endParaRPr>
          </a:p>
        </p:txBody>
      </p:sp>
      <p:sp>
        <p:nvSpPr>
          <p:cNvPr id="6" name="TextBox 5"/>
          <p:cNvSpPr txBox="1"/>
          <p:nvPr/>
        </p:nvSpPr>
        <p:spPr>
          <a:xfrm>
            <a:off x="4343401" y="3657600"/>
            <a:ext cx="4267200" cy="1938992"/>
          </a:xfrm>
          <a:prstGeom prst="rect">
            <a:avLst/>
          </a:prstGeom>
          <a:solidFill>
            <a:schemeClr val="bg2"/>
          </a:solidFill>
          <a:ln>
            <a:solidFill>
              <a:srgbClr val="FF0000"/>
            </a:solidFill>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4000" dirty="0" smtClean="0">
                <a:solidFill>
                  <a:srgbClr val="FF0000"/>
                </a:solidFill>
                <a:latin typeface="Adobe Heiti Std R" pitchFamily="34" charset="-128"/>
                <a:ea typeface="Adobe Heiti Std R" pitchFamily="34" charset="-128"/>
              </a:rPr>
              <a:t>I want to learn more before I try again</a:t>
            </a:r>
            <a:endParaRPr lang="en-GB" sz="4000" dirty="0">
              <a:solidFill>
                <a:srgbClr val="FF0000"/>
              </a:solidFill>
              <a:latin typeface="Adobe Heiti Std R" pitchFamily="34" charset="-128"/>
              <a:ea typeface="Adobe Heiti Std R" pitchFamily="34" charset="-128"/>
            </a:endParaRPr>
          </a:p>
        </p:txBody>
      </p:sp>
      <p:pic>
        <p:nvPicPr>
          <p:cNvPr id="7" name="MS900074693[1].wav">
            <a:hlinkClick r:id="" action="ppaction://media"/>
          </p:cNvPr>
          <p:cNvPicPr>
            <a:picLocks noRot="1" noChangeAspect="1"/>
          </p:cNvPicPr>
          <p:nvPr>
            <a:wavAudioFile r:embed="rId1" name="MS900074693[1].wav"/>
          </p:nvPr>
        </p:nvPicPr>
        <p:blipFill>
          <a:blip r:embed="rId4" cstate="print"/>
          <a:stretch>
            <a:fillRect/>
          </a:stretch>
        </p:blipFill>
        <p:spPr>
          <a:xfrm>
            <a:off x="-304800" y="5943600"/>
            <a:ext cx="304800" cy="304800"/>
          </a:xfrm>
          <a:prstGeom prst="rect">
            <a:avLst/>
          </a:prstGeom>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1102</TotalTime>
  <Words>841</Words>
  <Application>Microsoft Office PowerPoint</Application>
  <PresentationFormat>On-screen Show (4:3)</PresentationFormat>
  <Paragraphs>222</Paragraphs>
  <Slides>34</Slides>
  <Notes>1</Notes>
  <HiddenSlides>0</HiddenSlides>
  <MMClips>15</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Welcome to the quiz! You should have just learnt everything in this quiz, from this educational presentation, so don’t click begin unless you know your stuff! </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07CARTMILLS</dc:creator>
  <cp:lastModifiedBy>07cartmills</cp:lastModifiedBy>
  <cp:revision>130</cp:revision>
  <dcterms:created xsi:type="dcterms:W3CDTF">2006-08-16T00:00:00Z</dcterms:created>
  <dcterms:modified xsi:type="dcterms:W3CDTF">2011-03-04T10:12:38Z</dcterms:modified>
</cp:coreProperties>
</file>