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handoutMasterIdLst>
    <p:handoutMasterId r:id="rId22"/>
  </p:handoutMasterIdLst>
  <p:sldIdLst>
    <p:sldId id="257" r:id="rId2"/>
    <p:sldId id="262" r:id="rId3"/>
    <p:sldId id="263" r:id="rId4"/>
    <p:sldId id="270" r:id="rId5"/>
    <p:sldId id="271" r:id="rId6"/>
    <p:sldId id="272" r:id="rId7"/>
    <p:sldId id="273" r:id="rId8"/>
    <p:sldId id="265" r:id="rId9"/>
    <p:sldId id="264" r:id="rId10"/>
    <p:sldId id="274" r:id="rId11"/>
    <p:sldId id="266" r:id="rId12"/>
    <p:sldId id="267" r:id="rId13"/>
    <p:sldId id="268" r:id="rId14"/>
    <p:sldId id="269" r:id="rId15"/>
    <p:sldId id="256" r:id="rId16"/>
    <p:sldId id="261" r:id="rId17"/>
    <p:sldId id="258" r:id="rId18"/>
    <p:sldId id="259" r:id="rId19"/>
    <p:sldId id="260"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FF"/>
    <a:srgbClr val="FF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2" d="100"/>
          <a:sy n="102" d="100"/>
        </p:scale>
        <p:origin x="-228" y="-16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GB" smtClean="0"/>
              <a:t>My multimedia product.</a:t>
            </a:r>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CDFF000-C45E-4E53-8980-26715DFAB8DB}" type="datetimeFigureOut">
              <a:rPr lang="en-US" smtClean="0"/>
              <a:pPr/>
              <a:t>1/28/2011</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GB" smtClean="0"/>
              <a:t>Sabeel Sajid</a:t>
            </a:r>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D2AAC72-82B6-4099-B130-15C04A2FF1DB}" type="slidenum">
              <a:rPr lang="en-GB" smtClean="0"/>
              <a:pPr/>
              <a:t>‹#›</a:t>
            </a:fld>
            <a:endParaRPr lang="en-GB"/>
          </a:p>
        </p:txBody>
      </p:sp>
    </p:spTree>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GB" smtClean="0"/>
              <a:t>My multimedia product.</a:t>
            </a:r>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14DC10-8D8C-4FE6-A0EB-EFA6AA83CB5A}" type="datetimeFigureOut">
              <a:rPr lang="en-US" smtClean="0"/>
              <a:pPr/>
              <a:t>1/28/2011</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GB" smtClean="0"/>
              <a:t>Sabeel Sajid</a:t>
            </a:r>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B1CE4E-2F57-493B-8DAE-501AAE0DE688}" type="slidenum">
              <a:rPr lang="en-GB" smtClean="0"/>
              <a:pPr/>
              <a:t>‹#›</a:t>
            </a:fld>
            <a:endParaRPr lang="en-GB" dirty="0"/>
          </a:p>
        </p:txBody>
      </p:sp>
    </p:spTree>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68B1CE4E-2F57-493B-8DAE-501AAE0DE688}" type="slidenum">
              <a:rPr lang="en-GB" smtClean="0"/>
              <a:pPr/>
              <a:t>6</a:t>
            </a:fld>
            <a:endParaRPr lang="en-GB" dirty="0"/>
          </a:p>
        </p:txBody>
      </p:sp>
      <p:sp>
        <p:nvSpPr>
          <p:cNvPr id="5" name="Footer Placeholder 4"/>
          <p:cNvSpPr>
            <a:spLocks noGrp="1"/>
          </p:cNvSpPr>
          <p:nvPr>
            <p:ph type="ftr" sz="quarter" idx="11"/>
          </p:nvPr>
        </p:nvSpPr>
        <p:spPr/>
        <p:txBody>
          <a:bodyPr/>
          <a:lstStyle/>
          <a:p>
            <a:r>
              <a:rPr lang="en-GB" smtClean="0"/>
              <a:t>Sabeel Sajid</a:t>
            </a:r>
            <a:endParaRPr lang="en-GB" dirty="0"/>
          </a:p>
        </p:txBody>
      </p:sp>
      <p:sp>
        <p:nvSpPr>
          <p:cNvPr id="6" name="Header Placeholder 5"/>
          <p:cNvSpPr>
            <a:spLocks noGrp="1"/>
          </p:cNvSpPr>
          <p:nvPr>
            <p:ph type="hdr" sz="quarter" idx="12"/>
          </p:nvPr>
        </p:nvSpPr>
        <p:spPr/>
        <p:txBody>
          <a:bodyPr/>
          <a:lstStyle/>
          <a:p>
            <a:r>
              <a:rPr lang="en-GB" smtClean="0"/>
              <a:t>My multimedia product.</a:t>
            </a:r>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68B1CE4E-2F57-493B-8DAE-501AAE0DE688}" type="slidenum">
              <a:rPr lang="en-GB" smtClean="0"/>
              <a:pPr/>
              <a:t>7</a:t>
            </a:fld>
            <a:endParaRPr lang="en-GB" dirty="0"/>
          </a:p>
        </p:txBody>
      </p:sp>
      <p:sp>
        <p:nvSpPr>
          <p:cNvPr id="5" name="Footer Placeholder 4"/>
          <p:cNvSpPr>
            <a:spLocks noGrp="1"/>
          </p:cNvSpPr>
          <p:nvPr>
            <p:ph type="ftr" sz="quarter" idx="11"/>
          </p:nvPr>
        </p:nvSpPr>
        <p:spPr/>
        <p:txBody>
          <a:bodyPr/>
          <a:lstStyle/>
          <a:p>
            <a:r>
              <a:rPr lang="en-GB" smtClean="0"/>
              <a:t>Sabeel Sajid</a:t>
            </a:r>
            <a:endParaRPr lang="en-GB" dirty="0"/>
          </a:p>
        </p:txBody>
      </p:sp>
      <p:sp>
        <p:nvSpPr>
          <p:cNvPr id="6" name="Header Placeholder 5"/>
          <p:cNvSpPr>
            <a:spLocks noGrp="1"/>
          </p:cNvSpPr>
          <p:nvPr>
            <p:ph type="hdr" sz="quarter" idx="12"/>
          </p:nvPr>
        </p:nvSpPr>
        <p:spPr/>
        <p:txBody>
          <a:bodyPr/>
          <a:lstStyle/>
          <a:p>
            <a:r>
              <a:rPr lang="en-GB" smtClean="0"/>
              <a:t>My multimedia product.</a:t>
            </a:r>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Header Placeholder 3"/>
          <p:cNvSpPr>
            <a:spLocks noGrp="1"/>
          </p:cNvSpPr>
          <p:nvPr>
            <p:ph type="hdr" sz="quarter" idx="10"/>
          </p:nvPr>
        </p:nvSpPr>
        <p:spPr/>
        <p:txBody>
          <a:bodyPr/>
          <a:lstStyle/>
          <a:p>
            <a:r>
              <a:rPr lang="en-GB" smtClean="0"/>
              <a:t>My multimedia product.</a:t>
            </a:r>
            <a:endParaRPr lang="en-GB" dirty="0"/>
          </a:p>
        </p:txBody>
      </p:sp>
      <p:sp>
        <p:nvSpPr>
          <p:cNvPr id="5" name="Footer Placeholder 4"/>
          <p:cNvSpPr>
            <a:spLocks noGrp="1"/>
          </p:cNvSpPr>
          <p:nvPr>
            <p:ph type="ftr" sz="quarter" idx="11"/>
          </p:nvPr>
        </p:nvSpPr>
        <p:spPr/>
        <p:txBody>
          <a:bodyPr/>
          <a:lstStyle/>
          <a:p>
            <a:r>
              <a:rPr lang="en-GB" smtClean="0"/>
              <a:t>Sabeel Sajid</a:t>
            </a:r>
            <a:endParaRPr lang="en-GB" dirty="0"/>
          </a:p>
        </p:txBody>
      </p:sp>
      <p:sp>
        <p:nvSpPr>
          <p:cNvPr id="6" name="Slide Number Placeholder 5"/>
          <p:cNvSpPr>
            <a:spLocks noGrp="1"/>
          </p:cNvSpPr>
          <p:nvPr>
            <p:ph type="sldNum" sz="quarter" idx="12"/>
          </p:nvPr>
        </p:nvSpPr>
        <p:spPr/>
        <p:txBody>
          <a:bodyPr/>
          <a:lstStyle/>
          <a:p>
            <a:fld id="{68B1CE4E-2F57-493B-8DAE-501AAE0DE688}" type="slidenum">
              <a:rPr lang="en-GB" smtClean="0"/>
              <a:pPr/>
              <a:t>8</a:t>
            </a:fld>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68B1CE4E-2F57-493B-8DAE-501AAE0DE688}" type="slidenum">
              <a:rPr lang="en-GB" smtClean="0"/>
              <a:pPr/>
              <a:t>12</a:t>
            </a:fld>
            <a:endParaRPr lang="en-GB" dirty="0"/>
          </a:p>
        </p:txBody>
      </p:sp>
      <p:sp>
        <p:nvSpPr>
          <p:cNvPr id="5" name="Footer Placeholder 4"/>
          <p:cNvSpPr>
            <a:spLocks noGrp="1"/>
          </p:cNvSpPr>
          <p:nvPr>
            <p:ph type="ftr" sz="quarter" idx="11"/>
          </p:nvPr>
        </p:nvSpPr>
        <p:spPr/>
        <p:txBody>
          <a:bodyPr/>
          <a:lstStyle/>
          <a:p>
            <a:r>
              <a:rPr lang="en-GB" smtClean="0"/>
              <a:t>Sabeel Sajid</a:t>
            </a:r>
            <a:endParaRPr lang="en-GB" dirty="0"/>
          </a:p>
        </p:txBody>
      </p:sp>
      <p:sp>
        <p:nvSpPr>
          <p:cNvPr id="6" name="Header Placeholder 5"/>
          <p:cNvSpPr>
            <a:spLocks noGrp="1"/>
          </p:cNvSpPr>
          <p:nvPr>
            <p:ph type="hdr" sz="quarter" idx="12"/>
          </p:nvPr>
        </p:nvSpPr>
        <p:spPr/>
        <p:txBody>
          <a:bodyPr/>
          <a:lstStyle/>
          <a:p>
            <a:r>
              <a:rPr lang="en-GB" smtClean="0"/>
              <a:t>My multimedia product.</a:t>
            </a:r>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68B1CE4E-2F57-493B-8DAE-501AAE0DE688}" type="slidenum">
              <a:rPr lang="en-GB" smtClean="0"/>
              <a:pPr/>
              <a:t>13</a:t>
            </a:fld>
            <a:endParaRPr lang="en-GB" dirty="0"/>
          </a:p>
        </p:txBody>
      </p:sp>
      <p:sp>
        <p:nvSpPr>
          <p:cNvPr id="5" name="Footer Placeholder 4"/>
          <p:cNvSpPr>
            <a:spLocks noGrp="1"/>
          </p:cNvSpPr>
          <p:nvPr>
            <p:ph type="ftr" sz="quarter" idx="11"/>
          </p:nvPr>
        </p:nvSpPr>
        <p:spPr/>
        <p:txBody>
          <a:bodyPr/>
          <a:lstStyle/>
          <a:p>
            <a:r>
              <a:rPr lang="en-GB" smtClean="0"/>
              <a:t>Sabeel Sajid</a:t>
            </a:r>
            <a:endParaRPr lang="en-GB" dirty="0"/>
          </a:p>
        </p:txBody>
      </p:sp>
      <p:sp>
        <p:nvSpPr>
          <p:cNvPr id="6" name="Header Placeholder 5"/>
          <p:cNvSpPr>
            <a:spLocks noGrp="1"/>
          </p:cNvSpPr>
          <p:nvPr>
            <p:ph type="hdr" sz="quarter" idx="12"/>
          </p:nvPr>
        </p:nvSpPr>
        <p:spPr/>
        <p:txBody>
          <a:bodyPr/>
          <a:lstStyle/>
          <a:p>
            <a:r>
              <a:rPr lang="en-GB" smtClean="0"/>
              <a:t>My multimedia product.</a:t>
            </a:r>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68B1CE4E-2F57-493B-8DAE-501AAE0DE688}" type="slidenum">
              <a:rPr lang="en-GB" smtClean="0"/>
              <a:pPr/>
              <a:t>15</a:t>
            </a:fld>
            <a:endParaRPr lang="en-GB" dirty="0"/>
          </a:p>
        </p:txBody>
      </p:sp>
      <p:sp>
        <p:nvSpPr>
          <p:cNvPr id="5" name="Footer Placeholder 4"/>
          <p:cNvSpPr>
            <a:spLocks noGrp="1"/>
          </p:cNvSpPr>
          <p:nvPr>
            <p:ph type="ftr" sz="quarter" idx="11"/>
          </p:nvPr>
        </p:nvSpPr>
        <p:spPr/>
        <p:txBody>
          <a:bodyPr/>
          <a:lstStyle/>
          <a:p>
            <a:r>
              <a:rPr lang="en-GB" smtClean="0"/>
              <a:t>Sabeel Sajid</a:t>
            </a:r>
            <a:endParaRPr lang="en-GB" dirty="0"/>
          </a:p>
        </p:txBody>
      </p:sp>
      <p:sp>
        <p:nvSpPr>
          <p:cNvPr id="6" name="Header Placeholder 5"/>
          <p:cNvSpPr>
            <a:spLocks noGrp="1"/>
          </p:cNvSpPr>
          <p:nvPr>
            <p:ph type="hdr" sz="quarter" idx="12"/>
          </p:nvPr>
        </p:nvSpPr>
        <p:spPr/>
        <p:txBody>
          <a:bodyPr/>
          <a:lstStyle/>
          <a:p>
            <a:r>
              <a:rPr lang="en-GB" smtClean="0"/>
              <a:t>My multimedia product.</a:t>
            </a:r>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68B1CE4E-2F57-493B-8DAE-501AAE0DE688}" type="slidenum">
              <a:rPr lang="en-GB" smtClean="0"/>
              <a:pPr/>
              <a:t>19</a:t>
            </a:fld>
            <a:endParaRPr lang="en-GB" dirty="0"/>
          </a:p>
        </p:txBody>
      </p:sp>
      <p:sp>
        <p:nvSpPr>
          <p:cNvPr id="5" name="Footer Placeholder 4"/>
          <p:cNvSpPr>
            <a:spLocks noGrp="1"/>
          </p:cNvSpPr>
          <p:nvPr>
            <p:ph type="ftr" sz="quarter" idx="11"/>
          </p:nvPr>
        </p:nvSpPr>
        <p:spPr/>
        <p:txBody>
          <a:bodyPr/>
          <a:lstStyle/>
          <a:p>
            <a:r>
              <a:rPr lang="en-GB" smtClean="0"/>
              <a:t>Sabeel Sajid</a:t>
            </a:r>
            <a:endParaRPr lang="en-GB" dirty="0"/>
          </a:p>
        </p:txBody>
      </p:sp>
      <p:sp>
        <p:nvSpPr>
          <p:cNvPr id="6" name="Header Placeholder 5"/>
          <p:cNvSpPr>
            <a:spLocks noGrp="1"/>
          </p:cNvSpPr>
          <p:nvPr>
            <p:ph type="hdr" sz="quarter" idx="12"/>
          </p:nvPr>
        </p:nvSpPr>
        <p:spPr/>
        <p:txBody>
          <a:bodyPr/>
          <a:lstStyle/>
          <a:p>
            <a:r>
              <a:rPr lang="en-GB" smtClean="0"/>
              <a:t>My multimedia product.</a:t>
            </a:r>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1/28/2011</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advClick="0">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1/28/2011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advClick="0">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1/28/2011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advClick="0">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1/28/2011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advClick="0">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1/28/2011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advClick="0">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1/28/2011</a:t>
            </a:fld>
            <a:endParaRPr lang="en-US" dirty="0"/>
          </a:p>
        </p:txBody>
      </p:sp>
      <p:sp>
        <p:nvSpPr>
          <p:cNvPr id="8" name="Slide Number Placeholder 7"/>
          <p:cNvSpPr>
            <a:spLocks noGrp="1"/>
          </p:cNvSpPr>
          <p:nvPr>
            <p:ph type="sldNum" sz="quarter" idx="11"/>
          </p:nvPr>
        </p:nvSpPr>
        <p:spPr/>
        <p:txBody>
          <a:bodyPr/>
          <a:lstStyle/>
          <a:p>
            <a:fld id="{B6F15528-21DE-4FAA-801E-634DDDAF4B2B}"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transition advClick="0">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1/28/2011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advClick="0">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1/28/2011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156448" y="6422064"/>
            <a:ext cx="762000" cy="365125"/>
          </a:xfrm>
        </p:spPr>
        <p:txBody>
          <a:bodyPr/>
          <a:lstStyle/>
          <a:p>
            <a:fld id="{B6F15528-21DE-4FAA-801E-634DDDAF4B2B}" type="slidenum">
              <a:rPr lang="en-US" smtClean="0"/>
              <a:pPr/>
              <a:t>‹#›</a:t>
            </a:fld>
            <a:endParaRPr lang="en-US" dirty="0"/>
          </a:p>
        </p:txBody>
      </p:sp>
    </p:spTree>
  </p:cSld>
  <p:clrMapOvr>
    <a:masterClrMapping/>
  </p:clrMapOvr>
  <p:transition advClick="0">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1D8BD707-D9CF-40AE-B4C6-C98DA3205C09}" type="datetimeFigureOut">
              <a:rPr lang="en-US" smtClean="0"/>
              <a:pPr/>
              <a:t>1/28/2011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advClick="0">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1/28/2011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advClick="0">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1/28/2011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advClick="0">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1D8BD707-D9CF-40AE-B4C6-C98DA3205C09}" type="datetimeFigureOut">
              <a:rPr lang="en-US" smtClean="0"/>
              <a:pPr/>
              <a:t>1/28/2011</a:t>
            </a:fld>
            <a:endParaRPr lang="en-US" dirty="0"/>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dirty="0"/>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B6F15528-21DE-4FAA-801E-634DDDAF4B2B}"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advClick="0">
    <p:fade thruBlk="1"/>
  </p:transition>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audio" Target="file:///\\dataserver\SAJIDS$\OCR%20FOLDER\unit%204\ao3\sound\Car%20Ignition%20and%20Turn%20Off.mp3" TargetMode="Externa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xml"/><Relationship Id="rId3" Type="http://schemas.openxmlformats.org/officeDocument/2006/relationships/image" Target="../media/image2.gif"/><Relationship Id="rId7" Type="http://schemas.openxmlformats.org/officeDocument/2006/relationships/slide" Target="slide7.xml"/><Relationship Id="rId12" Type="http://schemas.openxmlformats.org/officeDocument/2006/relationships/slide" Target="slide19.xml"/><Relationship Id="rId2" Type="http://schemas.openxmlformats.org/officeDocument/2006/relationships/slide" Target="slide5.xml"/><Relationship Id="rId1" Type="http://schemas.openxmlformats.org/officeDocument/2006/relationships/slideLayout" Target="../slideLayouts/slideLayout7.xml"/><Relationship Id="rId6" Type="http://schemas.openxmlformats.org/officeDocument/2006/relationships/slide" Target="slide4.xml"/><Relationship Id="rId11" Type="http://schemas.openxmlformats.org/officeDocument/2006/relationships/slide" Target="slide8.xml"/><Relationship Id="rId5" Type="http://schemas.openxmlformats.org/officeDocument/2006/relationships/slide" Target="slide3.xml"/><Relationship Id="rId10" Type="http://schemas.openxmlformats.org/officeDocument/2006/relationships/slide" Target="slide9.xml"/><Relationship Id="rId4" Type="http://schemas.openxmlformats.org/officeDocument/2006/relationships/image" Target="../media/image3.jpeg"/><Relationship Id="rId9" Type="http://schemas.openxmlformats.org/officeDocument/2006/relationships/slide" Target="slide6.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 Target="slide2.xml"/><Relationship Id="rId1" Type="http://schemas.openxmlformats.org/officeDocument/2006/relationships/slideLayout" Target="../slideLayouts/slideLayout7.xml"/><Relationship Id="rId6" Type="http://schemas.openxmlformats.org/officeDocument/2006/relationships/slide" Target="slide19.xml"/><Relationship Id="rId5" Type="http://schemas.openxmlformats.org/officeDocument/2006/relationships/image" Target="../media/image2.gif"/><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6.jpeg"/><Relationship Id="rId7" Type="http://schemas.openxmlformats.org/officeDocument/2006/relationships/slide" Target="slide3.xml"/><Relationship Id="rId2"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image" Target="../media/image8.jpeg"/><Relationship Id="rId7" Type="http://schemas.openxmlformats.org/officeDocument/2006/relationships/slide" Target="slide4.xml"/><Relationship Id="rId2" Type="http://schemas.openxmlformats.org/officeDocument/2006/relationships/slideLayout" Target="../slideLayouts/slideLayout7.xml"/><Relationship Id="rId1" Type="http://schemas.openxmlformats.org/officeDocument/2006/relationships/video" Target="file:///\\dataserver\SAJIDS$\OCR%20FOLDER\unit%204\ao3\video\clutch%20video.mpg" TargetMode="External"/><Relationship Id="rId6" Type="http://schemas.openxmlformats.org/officeDocument/2006/relationships/slide" Target="slide2.xml"/><Relationship Id="rId5" Type="http://schemas.openxmlformats.org/officeDocument/2006/relationships/slide" Target="slide19.xml"/><Relationship Id="rId10" Type="http://schemas.openxmlformats.org/officeDocument/2006/relationships/image" Target="../media/image10.png"/><Relationship Id="rId4" Type="http://schemas.openxmlformats.org/officeDocument/2006/relationships/slide" Target="slide6.xml"/><Relationship Id="rId9" Type="http://schemas.openxmlformats.org/officeDocument/2006/relationships/image" Target="../media/image9.jpeg"/></Relationships>
</file>

<file path=ppt/slides/_rels/slide6.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image" Target="../media/image15.gif"/><Relationship Id="rId3" Type="http://schemas.openxmlformats.org/officeDocument/2006/relationships/notesSlide" Target="../notesSlides/notesSlide1.xml"/><Relationship Id="rId7" Type="http://schemas.openxmlformats.org/officeDocument/2006/relationships/slide" Target="slide2.xml"/><Relationship Id="rId12" Type="http://schemas.openxmlformats.org/officeDocument/2006/relationships/image" Target="../media/image14.gif"/><Relationship Id="rId2" Type="http://schemas.openxmlformats.org/officeDocument/2006/relationships/slideLayout" Target="../slideLayouts/slideLayout7.xml"/><Relationship Id="rId1" Type="http://schemas.openxmlformats.org/officeDocument/2006/relationships/video" Target="file:///\\dataserver\SAJIDS$\OCR%20FOLDER\unit%204\ao3\video\Combustion%20Engine%20video.mpg" TargetMode="External"/><Relationship Id="rId6" Type="http://schemas.openxmlformats.org/officeDocument/2006/relationships/slide" Target="slide19.xml"/><Relationship Id="rId11" Type="http://schemas.openxmlformats.org/officeDocument/2006/relationships/image" Target="../media/image13.jpeg"/><Relationship Id="rId5" Type="http://schemas.openxmlformats.org/officeDocument/2006/relationships/slide" Target="slide7.xml"/><Relationship Id="rId10" Type="http://schemas.openxmlformats.org/officeDocument/2006/relationships/image" Target="../media/image12.gif"/><Relationship Id="rId4" Type="http://schemas.openxmlformats.org/officeDocument/2006/relationships/image" Target="../media/image11.png"/><Relationship Id="rId9" Type="http://schemas.openxmlformats.org/officeDocument/2006/relationships/image" Target="../media/image2.gif"/><Relationship Id="rId14" Type="http://schemas.openxmlformats.org/officeDocument/2006/relationships/image" Target="../media/image16.gif"/></Relationships>
</file>

<file path=ppt/slides/_rels/slide7.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slide" Target="slide8.xml"/><Relationship Id="rId7"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slide" Target="slide6.xml"/><Relationship Id="rId5" Type="http://schemas.openxmlformats.org/officeDocument/2006/relationships/slide" Target="slide2.xml"/><Relationship Id="rId10" Type="http://schemas.openxmlformats.org/officeDocument/2006/relationships/image" Target="../media/image19.gif"/><Relationship Id="rId4" Type="http://schemas.openxmlformats.org/officeDocument/2006/relationships/slide" Target="slide19.xml"/><Relationship Id="rId9" Type="http://schemas.openxmlformats.org/officeDocument/2006/relationships/image" Target="../media/image18.jpeg"/></Relationships>
</file>

<file path=ppt/slides/_rels/slide8.xml.rels><?xml version="1.0" encoding="UTF-8" standalone="yes"?>
<Relationships xmlns="http://schemas.openxmlformats.org/package/2006/relationships"><Relationship Id="rId8" Type="http://schemas.openxmlformats.org/officeDocument/2006/relationships/image" Target="../media/image20.gif"/><Relationship Id="rId3" Type="http://schemas.openxmlformats.org/officeDocument/2006/relationships/slide" Target="slide9.xml"/><Relationship Id="rId7" Type="http://schemas.openxmlformats.org/officeDocument/2006/relationships/image" Target="../media/image3.jpeg"/><Relationship Id="rId12"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slide" Target="slide7.xml"/><Relationship Id="rId11" Type="http://schemas.openxmlformats.org/officeDocument/2006/relationships/image" Target="../media/image23.jpeg"/><Relationship Id="rId5" Type="http://schemas.openxmlformats.org/officeDocument/2006/relationships/slide" Target="slide2.xml"/><Relationship Id="rId10" Type="http://schemas.openxmlformats.org/officeDocument/2006/relationships/image" Target="../media/image22.gif"/><Relationship Id="rId4" Type="http://schemas.openxmlformats.org/officeDocument/2006/relationships/slide" Target="slide19.xml"/><Relationship Id="rId9" Type="http://schemas.openxmlformats.org/officeDocument/2006/relationships/image" Target="../media/image21.gif"/></Relationships>
</file>

<file path=ppt/slides/_rels/slide9.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slide" Target="slide19.xml"/><Relationship Id="rId7" Type="http://schemas.openxmlformats.org/officeDocument/2006/relationships/image" Target="../media/image25.jpeg"/><Relationship Id="rId2" Type="http://schemas.openxmlformats.org/officeDocument/2006/relationships/slide" Target="slide10.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slide" Target="slide8.xml"/><Relationship Id="rId4" Type="http://schemas.openxmlformats.org/officeDocument/2006/relationships/slide" Target="slide2.xml"/></Relationships>
</file>

<file path=ppt/slides/_rels/slide10.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slide" Target="slide15.xml"/><Relationship Id="rId7" Type="http://schemas.openxmlformats.org/officeDocument/2006/relationships/slide" Target="slide11.xml"/><Relationship Id="rId2" Type="http://schemas.openxmlformats.org/officeDocument/2006/relationships/slide" Target="slide16.xml"/><Relationship Id="rId1" Type="http://schemas.openxmlformats.org/officeDocument/2006/relationships/slideLayout" Target="../slideLayouts/slideLayout7.xml"/><Relationship Id="rId6" Type="http://schemas.openxmlformats.org/officeDocument/2006/relationships/slide" Target="slide12.xml"/><Relationship Id="rId5" Type="http://schemas.openxmlformats.org/officeDocument/2006/relationships/slide" Target="slide13.xml"/><Relationship Id="rId10" Type="http://schemas.openxmlformats.org/officeDocument/2006/relationships/slide" Target="slide9.xml"/><Relationship Id="rId4" Type="http://schemas.openxmlformats.org/officeDocument/2006/relationships/slide" Target="slide14.xml"/><Relationship Id="rId9" Type="http://schemas.openxmlformats.org/officeDocument/2006/relationships/slide" Target="slide2.xml"/></Relationships>
</file>

<file path=ppt/slides/_rels/slide11.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image" Target="../media/image3.jpeg"/><Relationship Id="rId7" Type="http://schemas.openxmlformats.org/officeDocument/2006/relationships/slide" Target="slide17.xml"/><Relationship Id="rId2"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slide" Target="slide10.xml"/><Relationship Id="rId5" Type="http://schemas.openxmlformats.org/officeDocument/2006/relationships/slide" Target="slide19.xml"/><Relationship Id="rId4" Type="http://schemas.openxmlformats.org/officeDocument/2006/relationships/slide" Target="slide12.xml"/></Relationships>
</file>

<file path=ppt/slides/_rels/slide12.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2.gif"/><Relationship Id="rId7" Type="http://schemas.openxmlformats.org/officeDocument/2006/relationships/slide" Target="slide1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slide" Target="slide10.xml"/><Relationship Id="rId5" Type="http://schemas.openxmlformats.org/officeDocument/2006/relationships/slide" Target="slide19.xml"/><Relationship Id="rId10" Type="http://schemas.openxmlformats.org/officeDocument/2006/relationships/slide" Target="slide17.xml"/><Relationship Id="rId4" Type="http://schemas.openxmlformats.org/officeDocument/2006/relationships/slide" Target="slide13.xml"/><Relationship Id="rId9" Type="http://schemas.openxmlformats.org/officeDocument/2006/relationships/slide" Target="slide18.xml"/></Relationships>
</file>

<file path=ppt/slides/_rels/slide13.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image" Target="../media/image2.gif"/><Relationship Id="rId7" Type="http://schemas.openxmlformats.org/officeDocument/2006/relationships/slide" Target="slide12.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slide" Target="slide10.xml"/><Relationship Id="rId5" Type="http://schemas.openxmlformats.org/officeDocument/2006/relationships/slide" Target="slide19.xml"/><Relationship Id="rId10" Type="http://schemas.openxmlformats.org/officeDocument/2006/relationships/image" Target="../media/image26.jpeg"/><Relationship Id="rId4" Type="http://schemas.openxmlformats.org/officeDocument/2006/relationships/slide" Target="slide14.xml"/><Relationship Id="rId9" Type="http://schemas.openxmlformats.org/officeDocument/2006/relationships/slide" Target="slide17.xml"/></Relationships>
</file>

<file path=ppt/slides/_rels/slide14.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slide" Target="slide19.xml"/><Relationship Id="rId7" Type="http://schemas.openxmlformats.org/officeDocument/2006/relationships/slide" Target="slide17.xml"/><Relationship Id="rId2" Type="http://schemas.openxmlformats.org/officeDocument/2006/relationships/slide" Target="slide15.xml"/><Relationship Id="rId1" Type="http://schemas.openxmlformats.org/officeDocument/2006/relationships/slideLayout" Target="../slideLayouts/slideLayout7.xml"/><Relationship Id="rId6" Type="http://schemas.openxmlformats.org/officeDocument/2006/relationships/slide" Target="slide18.xml"/><Relationship Id="rId5" Type="http://schemas.openxmlformats.org/officeDocument/2006/relationships/slide" Target="slide13.xml"/><Relationship Id="rId4" Type="http://schemas.openxmlformats.org/officeDocument/2006/relationships/slide" Target="slide10.xml"/><Relationship Id="rId9" Type="http://schemas.openxmlformats.org/officeDocument/2006/relationships/image" Target="../media/image24.jpeg"/></Relationships>
</file>

<file path=ppt/slides/_rels/slide15.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image" Target="../media/image2.gif"/><Relationship Id="rId7" Type="http://schemas.openxmlformats.org/officeDocument/2006/relationships/slide" Target="slide19.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slide" Target="slide16.xml"/><Relationship Id="rId5" Type="http://schemas.openxmlformats.org/officeDocument/2006/relationships/slide" Target="slide18.xml"/><Relationship Id="rId10" Type="http://schemas.openxmlformats.org/officeDocument/2006/relationships/image" Target="../media/image3.jpeg"/><Relationship Id="rId4" Type="http://schemas.openxmlformats.org/officeDocument/2006/relationships/slide" Target="slide17.xml"/><Relationship Id="rId9" Type="http://schemas.openxmlformats.org/officeDocument/2006/relationships/slide" Target="slide14.xml"/></Relationships>
</file>

<file path=ppt/slides/_rels/slide16.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 Target="slide19.xml"/><Relationship Id="rId7" Type="http://schemas.openxmlformats.org/officeDocument/2006/relationships/slide" Target="slide17.xml"/><Relationship Id="rId2" Type="http://schemas.openxmlformats.org/officeDocument/2006/relationships/image" Target="../media/image2.gif"/><Relationship Id="rId1" Type="http://schemas.openxmlformats.org/officeDocument/2006/relationships/slideLayout" Target="../slideLayouts/slideLayout7.xml"/><Relationship Id="rId6" Type="http://schemas.openxmlformats.org/officeDocument/2006/relationships/slide" Target="slide18.xml"/><Relationship Id="rId5" Type="http://schemas.openxmlformats.org/officeDocument/2006/relationships/slide" Target="slide15.xml"/><Relationship Id="rId4" Type="http://schemas.openxmlformats.org/officeDocument/2006/relationships/slide" Target="slide10.xml"/></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audio" Target="file:///H:\OCR%20FOLDER\unit%204\ao3\sound\Correct%20answer%20Sound%20Effect.WAV" TargetMode="External"/><Relationship Id="rId6" Type="http://schemas.openxmlformats.org/officeDocument/2006/relationships/slide" Target="slide10.xml"/><Relationship Id="rId5" Type="http://schemas.openxmlformats.org/officeDocument/2006/relationships/slide" Target="slide19.xml"/><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2.xml"/><Relationship Id="rId1" Type="http://schemas.openxmlformats.org/officeDocument/2006/relationships/audio" Target="../media/audio2.wav"/><Relationship Id="rId5" Type="http://schemas.openxmlformats.org/officeDocument/2006/relationships/slide" Target="slide10.xml"/><Relationship Id="rId4" Type="http://schemas.openxmlformats.org/officeDocument/2006/relationships/slide" Target="slide19.xml"/></Relationships>
</file>

<file path=ppt/slides/_rels/slide1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ar Ignition and Turn Off.mp3">
            <a:hlinkClick r:id="" action="ppaction://media"/>
          </p:cNvPr>
          <p:cNvPicPr>
            <a:picLocks noRot="1" noChangeAspect="1"/>
          </p:cNvPicPr>
          <p:nvPr>
            <a:audioFile r:link="rId1"/>
          </p:nvPr>
        </p:nvPicPr>
        <p:blipFill>
          <a:blip r:embed="rId3" cstate="print"/>
          <a:stretch>
            <a:fillRect/>
          </a:stretch>
        </p:blipFill>
        <p:spPr>
          <a:xfrm>
            <a:off x="8001000" y="304800"/>
            <a:ext cx="609600" cy="609600"/>
          </a:xfrm>
          <a:prstGeom prst="rect">
            <a:avLst/>
          </a:prstGeom>
        </p:spPr>
      </p:pic>
      <p:pic>
        <p:nvPicPr>
          <p:cNvPr id="3" name="Picture 2" descr="040503_Mclaren.gif"/>
          <p:cNvPicPr>
            <a:picLocks noChangeAspect="1"/>
          </p:cNvPicPr>
          <p:nvPr/>
        </p:nvPicPr>
        <p:blipFill>
          <a:blip r:embed="rId4" cstate="print"/>
          <a:stretch>
            <a:fillRect/>
          </a:stretch>
        </p:blipFill>
        <p:spPr>
          <a:xfrm>
            <a:off x="781050" y="1447800"/>
            <a:ext cx="1428750" cy="1905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1447800" y="0"/>
            <a:ext cx="6172200" cy="1938992"/>
          </a:xfrm>
          <a:prstGeom prst="rect">
            <a:avLst/>
          </a:prstGeom>
          <a:noFill/>
        </p:spPr>
        <p:txBody>
          <a:bodyPr wrap="square" rtlCol="0">
            <a:spAutoFit/>
          </a:bodyPr>
          <a:lstStyle/>
          <a:p>
            <a:pPr algn="ctr"/>
            <a:r>
              <a:rPr lang="en-GB" sz="60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rPr>
              <a:t>BASIC AUTOMOTIVE ENGINE PARTS</a:t>
            </a:r>
            <a:endParaRPr lang="en-GB" sz="60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ndParaRPr>
          </a:p>
        </p:txBody>
      </p:sp>
      <p:pic>
        <p:nvPicPr>
          <p:cNvPr id="6" name="Picture 5" descr="040503_Mclaren.gif"/>
          <p:cNvPicPr>
            <a:picLocks noChangeAspect="1"/>
          </p:cNvPicPr>
          <p:nvPr/>
        </p:nvPicPr>
        <p:blipFill>
          <a:blip r:embed="rId4" cstate="print"/>
          <a:stretch>
            <a:fillRect/>
          </a:stretch>
        </p:blipFill>
        <p:spPr>
          <a:xfrm>
            <a:off x="7010400" y="1524000"/>
            <a:ext cx="1447800" cy="1930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6" name="Picture 2" descr="H:\OCR FOLDER\unit 4\ao3\images and\bugatti veyron engine.jpg"/>
          <p:cNvPicPr>
            <a:picLocks noChangeAspect="1" noChangeArrowheads="1"/>
          </p:cNvPicPr>
          <p:nvPr/>
        </p:nvPicPr>
        <p:blipFill>
          <a:blip r:embed="rId5" cstate="print"/>
          <a:srcRect/>
          <a:stretch>
            <a:fillRect/>
          </a:stretch>
        </p:blipFill>
        <p:spPr bwMode="auto">
          <a:xfrm>
            <a:off x="152400" y="4114800"/>
            <a:ext cx="2844800" cy="2133600"/>
          </a:xfrm>
          <a:prstGeom prst="roundRect">
            <a:avLst>
              <a:gd name="adj" fmla="val 772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27" name="Picture 3">
            <a:hlinkClick r:id="" action="ppaction://hlinkshowjump?jump=nextslide"/>
          </p:cNvPr>
          <p:cNvPicPr>
            <a:picLocks noChangeAspect="1" noChangeArrowheads="1"/>
          </p:cNvPicPr>
          <p:nvPr/>
        </p:nvPicPr>
        <p:blipFill>
          <a:blip r:embed="rId6" cstate="print"/>
          <a:srcRect l="17500" t="6667" r="17500" b="6666"/>
          <a:stretch>
            <a:fillRect/>
          </a:stretch>
        </p:blipFill>
        <p:spPr bwMode="auto">
          <a:xfrm>
            <a:off x="3581400" y="4495800"/>
            <a:ext cx="1828800" cy="1828800"/>
          </a:xfrm>
          <a:prstGeom prst="flowChartConnector">
            <a:avLst/>
          </a:prstGeom>
          <a:noFill/>
          <a:ln w="9525">
            <a:noFill/>
            <a:miter lim="800000"/>
            <a:headEnd/>
            <a:tailEnd/>
          </a:ln>
          <a:effectLst>
            <a:glow rad="228600">
              <a:srgbClr val="FF0000">
                <a:alpha val="40000"/>
              </a:srgbClr>
            </a:glow>
          </a:effectLst>
          <a:scene3d>
            <a:camera prst="orthographicFront"/>
            <a:lightRig rig="threePt" dir="t"/>
          </a:scene3d>
          <a:sp3d>
            <a:bevelT w="114300" prst="artDeco"/>
          </a:sp3d>
        </p:spPr>
      </p:pic>
      <p:sp>
        <p:nvSpPr>
          <p:cNvPr id="9" name="Rectangle 8"/>
          <p:cNvSpPr/>
          <p:nvPr/>
        </p:nvSpPr>
        <p:spPr>
          <a:xfrm>
            <a:off x="2286000" y="2136339"/>
            <a:ext cx="4572000" cy="2031325"/>
          </a:xfrm>
          <a:prstGeom prst="rect">
            <a:avLst/>
          </a:prstGeom>
        </p:spPr>
        <p:txBody>
          <a:bodyPr>
            <a:spAutoFit/>
          </a:bodyPr>
          <a:lstStyle/>
          <a:p>
            <a:pPr algn="ctr"/>
            <a:r>
              <a:rPr lang="en-US" dirty="0" smtClean="0">
                <a:latin typeface="Agency FB" pitchFamily="34" charset="0"/>
              </a:rPr>
              <a:t>This multimedia product will help you to understand the basic Automotive Engine Parts, The engine, The gearbox, The clutch, The pistons, The crankshaft, Different types of engine and finally The Turbo. There also are six quiz Questions about the information you have learnt off this product. Please </a:t>
            </a:r>
            <a:r>
              <a:rPr lang="en-US" b="1" dirty="0" smtClean="0">
                <a:latin typeface="Agency FB" pitchFamily="34" charset="0"/>
              </a:rPr>
              <a:t>double</a:t>
            </a:r>
            <a:r>
              <a:rPr lang="en-US" dirty="0" smtClean="0">
                <a:latin typeface="Agency FB" pitchFamily="34" charset="0"/>
              </a:rPr>
              <a:t> click ENGINE START to continue to the homepage.</a:t>
            </a:r>
          </a:p>
        </p:txBody>
      </p:sp>
      <p:pic>
        <p:nvPicPr>
          <p:cNvPr id="2" name="Picture 2" descr="H:\OCR FOLDER\unit 4\ao3\images\audi_r8_transparent.png"/>
          <p:cNvPicPr>
            <a:picLocks noChangeAspect="1" noChangeArrowheads="1"/>
          </p:cNvPicPr>
          <p:nvPr/>
        </p:nvPicPr>
        <p:blipFill>
          <a:blip r:embed="rId7" cstate="print"/>
          <a:srcRect/>
          <a:stretch>
            <a:fillRect/>
          </a:stretch>
        </p:blipFill>
        <p:spPr bwMode="auto">
          <a:xfrm>
            <a:off x="5715000" y="4191000"/>
            <a:ext cx="3122226" cy="164917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Multiply 11">
            <a:hlinkClick r:id="rId8" action="ppaction://hlinksldjump"/>
          </p:cNvPr>
          <p:cNvSpPr/>
          <p:nvPr/>
        </p:nvSpPr>
        <p:spPr>
          <a:xfrm>
            <a:off x="8001000" y="5791200"/>
            <a:ext cx="1143000" cy="914400"/>
          </a:xfrm>
          <a:prstGeom prst="mathMultiply">
            <a:avLst/>
          </a:prstGeom>
          <a:solidFill>
            <a:srgbClr val="FF0000"/>
          </a:solidFill>
          <a:ln/>
          <a:effectLst>
            <a:outerShdw blurRad="76200" dist="12700" dir="2700000" sy="-23000" kx="-800400" algn="bl" rotWithShape="0">
              <a:prstClr val="black">
                <a:alpha val="2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Tree>
  </p:cSld>
  <p:clrMapOvr>
    <a:masterClrMapping/>
  </p:clrMapOvr>
  <p:transition advClick="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2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000"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hlinkClick r:id="rId2" action="ppaction://hlinksldjump"/>
          </p:cNvPr>
          <p:cNvSpPr/>
          <p:nvPr/>
        </p:nvSpPr>
        <p:spPr>
          <a:xfrm>
            <a:off x="4495800" y="3810000"/>
            <a:ext cx="1676400" cy="4572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GB" sz="1600" b="1" dirty="0" smtClean="0">
                <a:latin typeface="Agency FB" pitchFamily="34" charset="0"/>
              </a:rPr>
              <a:t>THE CLUTCH SYSTEM</a:t>
            </a:r>
            <a:endParaRPr lang="en-GB" sz="1600" b="1" dirty="0">
              <a:latin typeface="Agency FB" pitchFamily="34" charset="0"/>
            </a:endParaRPr>
          </a:p>
        </p:txBody>
      </p:sp>
      <p:sp>
        <p:nvSpPr>
          <p:cNvPr id="2" name="TextBox 1"/>
          <p:cNvSpPr txBox="1"/>
          <p:nvPr/>
        </p:nvSpPr>
        <p:spPr>
          <a:xfrm>
            <a:off x="1447800" y="-152400"/>
            <a:ext cx="6172200" cy="1938992"/>
          </a:xfrm>
          <a:prstGeom prst="rect">
            <a:avLst/>
          </a:prstGeom>
          <a:noFill/>
        </p:spPr>
        <p:txBody>
          <a:bodyPr wrap="square" rtlCol="0">
            <a:spAutoFit/>
          </a:bodyPr>
          <a:lstStyle/>
          <a:p>
            <a:pPr algn="ctr"/>
            <a:r>
              <a:rPr lang="en-GB" sz="60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rPr>
              <a:t>BASIC AUTOMOTIVE ENGINE PARTS</a:t>
            </a:r>
            <a:endParaRPr lang="en-GB" sz="60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ndParaRPr>
          </a:p>
        </p:txBody>
      </p:sp>
      <p:pic>
        <p:nvPicPr>
          <p:cNvPr id="3" name="Picture 2" descr="040503_Mclaren.gif"/>
          <p:cNvPicPr>
            <a:picLocks noChangeAspect="1"/>
          </p:cNvPicPr>
          <p:nvPr/>
        </p:nvPicPr>
        <p:blipFill>
          <a:blip r:embed="rId3" cstate="print"/>
          <a:stretch>
            <a:fillRect/>
          </a:stretch>
        </p:blipFill>
        <p:spPr>
          <a:xfrm>
            <a:off x="762000" y="1447800"/>
            <a:ext cx="1447800" cy="1930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descr="040503_Mclaren.gif"/>
          <p:cNvPicPr>
            <a:picLocks noChangeAspect="1"/>
          </p:cNvPicPr>
          <p:nvPr/>
        </p:nvPicPr>
        <p:blipFill>
          <a:blip r:embed="rId3" cstate="print"/>
          <a:stretch>
            <a:fillRect/>
          </a:stretch>
        </p:blipFill>
        <p:spPr>
          <a:xfrm>
            <a:off x="7086600" y="1447800"/>
            <a:ext cx="1447800" cy="1930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2" descr="H:\OCR FOLDER\unit 4\ao3\images and\bugatti veyron engine.jpg"/>
          <p:cNvPicPr>
            <a:picLocks noChangeAspect="1" noChangeArrowheads="1"/>
          </p:cNvPicPr>
          <p:nvPr/>
        </p:nvPicPr>
        <p:blipFill>
          <a:blip r:embed="rId4" cstate="print"/>
          <a:srcRect/>
          <a:stretch>
            <a:fillRect/>
          </a:stretch>
        </p:blipFill>
        <p:spPr bwMode="auto">
          <a:xfrm>
            <a:off x="3352800" y="1828800"/>
            <a:ext cx="2209800" cy="1657350"/>
          </a:xfrm>
          <a:prstGeom prst="roundRect">
            <a:avLst>
              <a:gd name="adj" fmla="val 772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Rectangle 5">
            <a:hlinkClick r:id="rId5" action="ppaction://hlinksldjump"/>
          </p:cNvPr>
          <p:cNvSpPr/>
          <p:nvPr/>
        </p:nvSpPr>
        <p:spPr>
          <a:xfrm>
            <a:off x="381000" y="3810000"/>
            <a:ext cx="1676400" cy="4572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GB" b="1" dirty="0" smtClean="0">
                <a:latin typeface="Agency FB" pitchFamily="34" charset="0"/>
              </a:rPr>
              <a:t>THE ENGINE</a:t>
            </a:r>
            <a:endParaRPr lang="en-GB" b="1" dirty="0">
              <a:latin typeface="Agency FB" pitchFamily="34" charset="0"/>
            </a:endParaRPr>
          </a:p>
        </p:txBody>
      </p:sp>
      <p:sp>
        <p:nvSpPr>
          <p:cNvPr id="7" name="Rectangle 6">
            <a:hlinkClick r:id="rId6" action="ppaction://hlinksldjump"/>
          </p:cNvPr>
          <p:cNvSpPr/>
          <p:nvPr/>
        </p:nvSpPr>
        <p:spPr>
          <a:xfrm>
            <a:off x="2438400" y="3810000"/>
            <a:ext cx="1676400" cy="4572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GB" b="1" dirty="0" smtClean="0">
                <a:latin typeface="Agency FB" pitchFamily="34" charset="0"/>
              </a:rPr>
              <a:t>THE GEAR BOX</a:t>
            </a:r>
            <a:endParaRPr lang="en-GB" b="1" dirty="0">
              <a:latin typeface="Agency FB" pitchFamily="34" charset="0"/>
            </a:endParaRPr>
          </a:p>
        </p:txBody>
      </p:sp>
      <p:sp>
        <p:nvSpPr>
          <p:cNvPr id="8" name="Rectangle 7">
            <a:hlinkClick r:id="rId7" action="ppaction://hlinksldjump"/>
          </p:cNvPr>
          <p:cNvSpPr/>
          <p:nvPr/>
        </p:nvSpPr>
        <p:spPr>
          <a:xfrm>
            <a:off x="1524000" y="4572000"/>
            <a:ext cx="1676400" cy="4572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GB" b="1" dirty="0" smtClean="0">
                <a:latin typeface="Agency FB" pitchFamily="34" charset="0"/>
              </a:rPr>
              <a:t>THE CRANKSHAFT</a:t>
            </a:r>
            <a:endParaRPr lang="en-GB" b="1" dirty="0">
              <a:latin typeface="Agency FB" pitchFamily="34" charset="0"/>
            </a:endParaRPr>
          </a:p>
        </p:txBody>
      </p:sp>
      <p:sp>
        <p:nvSpPr>
          <p:cNvPr id="9" name="Rectangle 8">
            <a:hlinkClick r:id="rId8" action="ppaction://hlinksldjump"/>
          </p:cNvPr>
          <p:cNvSpPr/>
          <p:nvPr/>
        </p:nvSpPr>
        <p:spPr>
          <a:xfrm>
            <a:off x="3810000" y="5410200"/>
            <a:ext cx="1600200" cy="457200"/>
          </a:xfrm>
          <a:prstGeom prst="rect">
            <a:avLst/>
          </a:prstGeom>
          <a:solidFill>
            <a:srgbClr val="FF00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GB" sz="4000" b="1" i="1" spc="300" dirty="0" smtClean="0">
                <a:effectLst>
                  <a:outerShdw blurRad="38100" dist="38100" dir="2700000" algn="tl">
                    <a:srgbClr val="000000">
                      <a:alpha val="43137"/>
                    </a:srgbClr>
                  </a:outerShdw>
                </a:effectLst>
                <a:latin typeface="Agency FB" pitchFamily="34" charset="0"/>
              </a:rPr>
              <a:t>QUIZ</a:t>
            </a:r>
            <a:endParaRPr lang="en-GB" sz="4000" b="1" i="1" spc="300" dirty="0">
              <a:effectLst>
                <a:outerShdw blurRad="38100" dist="38100" dir="2700000" algn="tl">
                  <a:srgbClr val="000000">
                    <a:alpha val="43137"/>
                  </a:srgbClr>
                </a:outerShdw>
              </a:effectLst>
              <a:latin typeface="Agency FB" pitchFamily="34" charset="0"/>
            </a:endParaRPr>
          </a:p>
        </p:txBody>
      </p:sp>
      <p:sp>
        <p:nvSpPr>
          <p:cNvPr id="11" name="Rectangle 10">
            <a:hlinkClick r:id="rId9" action="ppaction://hlinksldjump"/>
          </p:cNvPr>
          <p:cNvSpPr/>
          <p:nvPr/>
        </p:nvSpPr>
        <p:spPr>
          <a:xfrm>
            <a:off x="6629400" y="3810000"/>
            <a:ext cx="1676400" cy="4572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GB" sz="1600" b="1" dirty="0" smtClean="0">
                <a:latin typeface="Agency FB" pitchFamily="34" charset="0"/>
              </a:rPr>
              <a:t>THE PISTONS</a:t>
            </a:r>
            <a:endParaRPr lang="en-GB" sz="1600" b="1" dirty="0">
              <a:latin typeface="Agency FB" pitchFamily="34" charset="0"/>
            </a:endParaRPr>
          </a:p>
        </p:txBody>
      </p:sp>
      <p:sp>
        <p:nvSpPr>
          <p:cNvPr id="12" name="Rectangle 11">
            <a:hlinkClick r:id="rId10" action="ppaction://hlinksldjump"/>
          </p:cNvPr>
          <p:cNvSpPr/>
          <p:nvPr/>
        </p:nvSpPr>
        <p:spPr>
          <a:xfrm>
            <a:off x="6019800" y="4572000"/>
            <a:ext cx="1600200" cy="4572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GB" b="1" dirty="0" smtClean="0">
                <a:latin typeface="Agency FB" pitchFamily="34" charset="0"/>
              </a:rPr>
              <a:t>THE TURBO</a:t>
            </a:r>
            <a:endParaRPr lang="en-GB" b="1" dirty="0">
              <a:latin typeface="Agency FB" pitchFamily="34" charset="0"/>
            </a:endParaRPr>
          </a:p>
        </p:txBody>
      </p:sp>
      <p:sp>
        <p:nvSpPr>
          <p:cNvPr id="13" name="Rectangle 12">
            <a:hlinkClick r:id="rId11" action="ppaction://hlinksldjump"/>
          </p:cNvPr>
          <p:cNvSpPr/>
          <p:nvPr/>
        </p:nvSpPr>
        <p:spPr>
          <a:xfrm>
            <a:off x="3810000" y="4572000"/>
            <a:ext cx="1676400" cy="4572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GB" sz="1600" b="1" dirty="0" smtClean="0">
                <a:latin typeface="Agency FB" pitchFamily="34" charset="0"/>
              </a:rPr>
              <a:t>DIFFERENT TYPES OF ENGINE</a:t>
            </a:r>
            <a:endParaRPr lang="en-GB" sz="1600" b="1" dirty="0">
              <a:latin typeface="Agency FB" pitchFamily="34" charset="0"/>
            </a:endParaRPr>
          </a:p>
        </p:txBody>
      </p:sp>
      <p:sp>
        <p:nvSpPr>
          <p:cNvPr id="14" name="Multiply 13">
            <a:hlinkClick r:id="rId12" action="ppaction://hlinksldjump"/>
          </p:cNvPr>
          <p:cNvSpPr/>
          <p:nvPr/>
        </p:nvSpPr>
        <p:spPr>
          <a:xfrm>
            <a:off x="8001000" y="5791200"/>
            <a:ext cx="1143000" cy="914400"/>
          </a:xfrm>
          <a:prstGeom prst="mathMultiply">
            <a:avLst/>
          </a:prstGeom>
          <a:solidFill>
            <a:srgbClr val="FF0000"/>
          </a:solidFill>
          <a:ln/>
          <a:effectLst>
            <a:outerShdw blurRad="76200" dist="12700" dir="2700000" sy="-23000" kx="-800400" algn="bl" rotWithShape="0">
              <a:prstClr val="black">
                <a:alpha val="2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
        <p:nvSpPr>
          <p:cNvPr id="15" name="Left Arrow 14">
            <a:hlinkClick r:id="rId13" action="ppaction://hlinksldjump"/>
          </p:cNvPr>
          <p:cNvSpPr/>
          <p:nvPr/>
        </p:nvSpPr>
        <p:spPr>
          <a:xfrm>
            <a:off x="304800" y="6019800"/>
            <a:ext cx="762000" cy="685800"/>
          </a:xfrm>
          <a:prstGeom prst="leftArrow">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Tree>
  </p:cSld>
  <p:clrMapOvr>
    <a:masterClrMapping/>
  </p:clrMapOvr>
  <p:transition advClick="0">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0"/>
            <a:ext cx="6172200" cy="707886"/>
          </a:xfrm>
          <a:prstGeom prst="rect">
            <a:avLst/>
          </a:prstGeom>
          <a:noFill/>
        </p:spPr>
        <p:txBody>
          <a:bodyPr wrap="square" rtlCol="0">
            <a:spAutoFit/>
          </a:bodyPr>
          <a:lstStyle/>
          <a:p>
            <a:pPr algn="ctr"/>
            <a:r>
              <a:rPr lang="en-GB" sz="40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rPr>
              <a:t>BASIC AUTOMOTIVE ENGINE PARTS</a:t>
            </a:r>
            <a:endParaRPr lang="en-GB" sz="40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ndParaRPr>
          </a:p>
        </p:txBody>
      </p:sp>
      <p:sp>
        <p:nvSpPr>
          <p:cNvPr id="6" name="TextBox 5"/>
          <p:cNvSpPr txBox="1"/>
          <p:nvPr/>
        </p:nvSpPr>
        <p:spPr>
          <a:xfrm>
            <a:off x="2590800" y="762000"/>
            <a:ext cx="6553200" cy="1107996"/>
          </a:xfrm>
          <a:prstGeom prst="rect">
            <a:avLst/>
          </a:prstGeom>
          <a:noFill/>
        </p:spPr>
        <p:txBody>
          <a:bodyPr wrap="square" rtlCol="0">
            <a:spAutoFit/>
          </a:bodyPr>
          <a:lstStyle/>
          <a:p>
            <a:pPr algn="ctr"/>
            <a:r>
              <a:rPr lang="en-US" sz="6600" dirty="0" smtClean="0">
                <a:latin typeface="Agency FB" pitchFamily="34" charset="0"/>
              </a:rPr>
              <a:t>THE ENGINE</a:t>
            </a:r>
            <a:endParaRPr lang="en-US" sz="6600" dirty="0">
              <a:latin typeface="Agency FB" pitchFamily="34" charset="0"/>
            </a:endParaRPr>
          </a:p>
        </p:txBody>
      </p:sp>
      <p:grpSp>
        <p:nvGrpSpPr>
          <p:cNvPr id="8" name="Group 7"/>
          <p:cNvGrpSpPr/>
          <p:nvPr/>
        </p:nvGrpSpPr>
        <p:grpSpPr>
          <a:xfrm>
            <a:off x="1219200" y="5867400"/>
            <a:ext cx="1981200" cy="762000"/>
            <a:chOff x="1219200" y="5867400"/>
            <a:chExt cx="1981200" cy="762000"/>
          </a:xfrm>
        </p:grpSpPr>
        <p:sp>
          <p:nvSpPr>
            <p:cNvPr id="9" name="Action Button: Home 8">
              <a:hlinkClick r:id="rId2" action="ppaction://hlinksldjump" highlightClick="1"/>
            </p:cNvPr>
            <p:cNvSpPr/>
            <p:nvPr/>
          </p:nvSpPr>
          <p:spPr>
            <a:xfrm>
              <a:off x="2286000" y="5867400"/>
              <a:ext cx="914400" cy="762000"/>
            </a:xfrm>
            <a:prstGeom prst="actionButtonHome">
              <a:avLst/>
            </a:prstGeom>
            <a:ln>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10" name="Right Arrow 9">
              <a:hlinkClick r:id="rId3" action="ppaction://hlinksldjump"/>
            </p:cNvPr>
            <p:cNvSpPr/>
            <p:nvPr/>
          </p:nvSpPr>
          <p:spPr>
            <a:xfrm>
              <a:off x="1219200" y="5943600"/>
              <a:ext cx="762000" cy="685800"/>
            </a:xfrm>
            <a:prstGeom prst="rightArrow">
              <a:avLst/>
            </a:prstGeom>
            <a:solidFill>
              <a:srgbClr val="00B05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p>
          </p:txBody>
        </p:sp>
      </p:grpSp>
      <p:pic>
        <p:nvPicPr>
          <p:cNvPr id="1026" name="Picture 2" descr="H:\OCR FOLDER\unit 4\ao3\images\bugatti veyron engine.jpg"/>
          <p:cNvPicPr>
            <a:picLocks noChangeAspect="1" noChangeArrowheads="1"/>
          </p:cNvPicPr>
          <p:nvPr/>
        </p:nvPicPr>
        <p:blipFill>
          <a:blip r:embed="rId4" cstate="print"/>
          <a:srcRect/>
          <a:stretch>
            <a:fillRect/>
          </a:stretch>
        </p:blipFill>
        <p:spPr bwMode="auto">
          <a:xfrm>
            <a:off x="152400" y="2438400"/>
            <a:ext cx="3581919" cy="2686439"/>
          </a:xfrm>
          <a:prstGeom prst="roundRect">
            <a:avLst>
              <a:gd name="adj" fmla="val 16667"/>
            </a:avLst>
          </a:prstGeom>
          <a:ln w="76200">
            <a:solidFill>
              <a:srgbClr val="33CCFF"/>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descr="040503_Mclaren.gif"/>
          <p:cNvPicPr>
            <a:picLocks noChangeAspect="1"/>
          </p:cNvPicPr>
          <p:nvPr/>
        </p:nvPicPr>
        <p:blipFill>
          <a:blip r:embed="rId5" cstate="print"/>
          <a:stretch>
            <a:fillRect/>
          </a:stretch>
        </p:blipFill>
        <p:spPr>
          <a:xfrm>
            <a:off x="457200" y="355600"/>
            <a:ext cx="1219200" cy="1625600"/>
          </a:xfrm>
          <a:prstGeom prst="rect">
            <a:avLst/>
          </a:prstGeom>
          <a:ln w="28575">
            <a:solidFill>
              <a:srgbClr val="FFC000"/>
            </a:solidFill>
          </a:ln>
        </p:spPr>
      </p:pic>
      <p:sp>
        <p:nvSpPr>
          <p:cNvPr id="14" name="Rectangle 13"/>
          <p:cNvSpPr/>
          <p:nvPr/>
        </p:nvSpPr>
        <p:spPr>
          <a:xfrm>
            <a:off x="4038600" y="1981200"/>
            <a:ext cx="4876800" cy="3505200"/>
          </a:xfrm>
          <a:prstGeom prst="rect">
            <a:avLst/>
          </a:prstGeom>
          <a:noFill/>
          <a:ln w="76200">
            <a:solidFill>
              <a:srgbClr val="FF6600"/>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solidFill>
                  <a:schemeClr val="tx1"/>
                </a:solidFill>
                <a:latin typeface="Agency FB" pitchFamily="34" charset="0"/>
              </a:rPr>
              <a:t>There is an engine in every car. It has evolved a lot over the last 60 years. More technology, more efficiency.</a:t>
            </a:r>
          </a:p>
          <a:p>
            <a:pPr algn="ctr"/>
            <a:r>
              <a:rPr lang="en-US" dirty="0" smtClean="0">
                <a:solidFill>
                  <a:schemeClr val="tx1"/>
                </a:solidFill>
                <a:latin typeface="Agency FB" pitchFamily="34" charset="0"/>
              </a:rPr>
              <a:t>The purpose of a fuel powered car engine is to convert fuel into movement so that your car can move. Currently the easiest way to create motion from is to burn the fuel inside an engine. Therefore, a car engine is an internal combustion engine. Combustion takes place inside the engine. Engine sizes can vary in different cars. E.g. a small car would have a 1.0 litre engine, as a supercar would have something like a 6.5 litre engine. This a huge difference. But its all down to the power the engine gives, and the usage it will be for. </a:t>
            </a:r>
            <a:endParaRPr lang="en-US" i="1" dirty="0" smtClean="0">
              <a:solidFill>
                <a:schemeClr val="tx1"/>
              </a:solidFill>
              <a:latin typeface="Agency FB" pitchFamily="34" charset="0"/>
            </a:endParaRPr>
          </a:p>
          <a:p>
            <a:pPr algn="ctr"/>
            <a:endParaRPr lang="en-US" dirty="0">
              <a:solidFill>
                <a:schemeClr val="tx1"/>
              </a:solidFill>
              <a:latin typeface="Agency FB" pitchFamily="34" charset="0"/>
            </a:endParaRPr>
          </a:p>
        </p:txBody>
      </p:sp>
      <p:sp>
        <p:nvSpPr>
          <p:cNvPr id="11" name="Multiply 10">
            <a:hlinkClick r:id="rId6" action="ppaction://hlinksldjump"/>
          </p:cNvPr>
          <p:cNvSpPr/>
          <p:nvPr/>
        </p:nvSpPr>
        <p:spPr>
          <a:xfrm>
            <a:off x="8305800" y="6172200"/>
            <a:ext cx="609600" cy="533400"/>
          </a:xfrm>
          <a:prstGeom prst="mathMultiply">
            <a:avLst/>
          </a:prstGeom>
          <a:solidFill>
            <a:srgbClr val="FF0000"/>
          </a:solidFill>
          <a:ln/>
          <a:effectLst>
            <a:outerShdw blurRad="76200" dist="12700" dir="2700000" sy="-23000" kx="-800400" algn="bl" rotWithShape="0">
              <a:prstClr val="black">
                <a:alpha val="2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Tree>
  </p:cSld>
  <p:clrMapOvr>
    <a:masterClrMapping/>
  </p:clrMapOvr>
  <p:transition advClick="0">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0"/>
            <a:ext cx="6172200" cy="707886"/>
          </a:xfrm>
          <a:prstGeom prst="rect">
            <a:avLst/>
          </a:prstGeom>
          <a:noFill/>
        </p:spPr>
        <p:txBody>
          <a:bodyPr wrap="square" rtlCol="0">
            <a:spAutoFit/>
          </a:bodyPr>
          <a:lstStyle/>
          <a:p>
            <a:pPr algn="ctr"/>
            <a:r>
              <a:rPr lang="en-GB" sz="40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rPr>
              <a:t>BASIC AUTOMOTIVE ENGINE PARTS</a:t>
            </a:r>
            <a:endParaRPr lang="en-GB" sz="40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ndParaRPr>
          </a:p>
        </p:txBody>
      </p:sp>
      <p:sp>
        <p:nvSpPr>
          <p:cNvPr id="3" name="TextBox 2"/>
          <p:cNvSpPr txBox="1"/>
          <p:nvPr/>
        </p:nvSpPr>
        <p:spPr>
          <a:xfrm>
            <a:off x="1752600" y="533400"/>
            <a:ext cx="6553200" cy="1446550"/>
          </a:xfrm>
          <a:prstGeom prst="rect">
            <a:avLst/>
          </a:prstGeom>
          <a:noFill/>
        </p:spPr>
        <p:txBody>
          <a:bodyPr wrap="square" rtlCol="0">
            <a:spAutoFit/>
          </a:bodyPr>
          <a:lstStyle/>
          <a:p>
            <a:pPr algn="ctr"/>
            <a:r>
              <a:rPr lang="en-US" sz="8800" dirty="0" smtClean="0">
                <a:latin typeface="Agency FB" pitchFamily="34" charset="0"/>
              </a:rPr>
              <a:t>THE GEARBOX</a:t>
            </a:r>
            <a:endParaRPr lang="en-US" sz="8800" dirty="0">
              <a:latin typeface="Agency FB" pitchFamily="34" charset="0"/>
            </a:endParaRPr>
          </a:p>
        </p:txBody>
      </p:sp>
      <p:pic>
        <p:nvPicPr>
          <p:cNvPr id="4" name="Picture 3" descr="040503_Mclaren.gif"/>
          <p:cNvPicPr>
            <a:picLocks noChangeAspect="1"/>
          </p:cNvPicPr>
          <p:nvPr/>
        </p:nvPicPr>
        <p:blipFill>
          <a:blip r:embed="rId2" cstate="print"/>
          <a:stretch>
            <a:fillRect/>
          </a:stretch>
        </p:blipFill>
        <p:spPr>
          <a:xfrm>
            <a:off x="152400" y="152400"/>
            <a:ext cx="1295400" cy="1752600"/>
          </a:xfrm>
          <a:prstGeom prst="rect">
            <a:avLst/>
          </a:prstGeom>
          <a:ln w="28575">
            <a:solidFill>
              <a:srgbClr val="FFC000"/>
            </a:solidFill>
          </a:ln>
        </p:spPr>
      </p:pic>
      <p:pic>
        <p:nvPicPr>
          <p:cNvPr id="5" name="Picture 4" descr="gearbox 123.JPG"/>
          <p:cNvPicPr>
            <a:picLocks noChangeAspect="1"/>
          </p:cNvPicPr>
          <p:nvPr/>
        </p:nvPicPr>
        <p:blipFill>
          <a:blip r:embed="rId3" cstate="print"/>
          <a:stretch>
            <a:fillRect/>
          </a:stretch>
        </p:blipFill>
        <p:spPr>
          <a:xfrm>
            <a:off x="228600" y="2209800"/>
            <a:ext cx="3429000" cy="2595811"/>
          </a:xfrm>
          <a:prstGeom prst="roundRect">
            <a:avLst>
              <a:gd name="adj" fmla="val 0"/>
            </a:avLst>
          </a:prstGeom>
          <a:ln w="57150">
            <a:solidFill>
              <a:srgbClr val="00B0F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softRound"/>
            <a:contourClr>
              <a:srgbClr val="969696"/>
            </a:contourClr>
          </a:sp3d>
        </p:spPr>
      </p:pic>
      <p:sp>
        <p:nvSpPr>
          <p:cNvPr id="14" name="Rectangle 13"/>
          <p:cNvSpPr/>
          <p:nvPr/>
        </p:nvSpPr>
        <p:spPr>
          <a:xfrm>
            <a:off x="3962400" y="1905000"/>
            <a:ext cx="4953000" cy="3970318"/>
          </a:xfrm>
          <a:prstGeom prst="rect">
            <a:avLst/>
          </a:prstGeom>
          <a:ln w="76200">
            <a:solidFill>
              <a:srgbClr val="FF6600"/>
            </a:solidFill>
          </a:ln>
        </p:spPr>
        <p:txBody>
          <a:bodyPr wrap="square">
            <a:spAutoFit/>
          </a:bodyPr>
          <a:lstStyle/>
          <a:p>
            <a:pPr algn="ctr"/>
            <a:r>
              <a:rPr lang="en-US" dirty="0" smtClean="0">
                <a:latin typeface="Agency FB" pitchFamily="34" charset="0"/>
              </a:rPr>
              <a:t>Cars need transmissions because of the physics of the engine. First, any engine has a redline which is a maximum rpm value above which the engine cannot go without exploding. Engines have narrow rpm ranges where horsepower and torque are at their maximum. E.g., an engine might produce its maximum horsepower at 5,500 rpm. The transmission allows the gear ratio between the engine and the drive wheels to change as the car speeds up and slows down. You shift gears so the engine can stay below the redline and near the rpm band of its best performance. Most newer diesel cars have 6 gears. So do some petrol cars. The most common is 5 gears. An automatic sports car may have up to 7 gears. Automatic is exactly like a manual but you don’t change the gear the car does. Therefore you do not have to move the lever or press the clutch pedal. </a:t>
            </a:r>
            <a:endParaRPr lang="en-GB" dirty="0">
              <a:latin typeface="Agency FB" pitchFamily="34" charset="0"/>
            </a:endParaRPr>
          </a:p>
        </p:txBody>
      </p:sp>
      <p:sp>
        <p:nvSpPr>
          <p:cNvPr id="15" name="Rectangle 14"/>
          <p:cNvSpPr/>
          <p:nvPr/>
        </p:nvSpPr>
        <p:spPr>
          <a:xfrm>
            <a:off x="228600" y="4953000"/>
            <a:ext cx="3352800" cy="914400"/>
          </a:xfrm>
          <a:prstGeom prst="rect">
            <a:avLst/>
          </a:prstGeom>
          <a:solidFill>
            <a:srgbClr val="FF0000"/>
          </a:solidFill>
          <a:ln>
            <a:no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Agency FB" pitchFamily="34" charset="0"/>
              </a:rPr>
              <a:t>The three different types of gearbox are: MAUNUAL, AUTOMATIC, SEMI AUTOMATIC and</a:t>
            </a:r>
            <a:r>
              <a:rPr lang="en-US" b="1" dirty="0" smtClean="0">
                <a:latin typeface="Agency FB" pitchFamily="34" charset="0"/>
              </a:rPr>
              <a:t> </a:t>
            </a:r>
            <a:r>
              <a:rPr lang="en-US" dirty="0" smtClean="0">
                <a:latin typeface="Agency FB" pitchFamily="34" charset="0"/>
              </a:rPr>
              <a:t>NON-SYNCHRONOUS.</a:t>
            </a:r>
            <a:endParaRPr lang="en-GB" dirty="0">
              <a:latin typeface="Agency FB" pitchFamily="34" charset="0"/>
            </a:endParaRPr>
          </a:p>
        </p:txBody>
      </p:sp>
      <p:pic>
        <p:nvPicPr>
          <p:cNvPr id="17" name="Picture 16" descr="gear lever.jpg"/>
          <p:cNvPicPr>
            <a:picLocks noChangeAspect="1"/>
          </p:cNvPicPr>
          <p:nvPr/>
        </p:nvPicPr>
        <p:blipFill>
          <a:blip r:embed="rId4" cstate="print"/>
          <a:stretch>
            <a:fillRect/>
          </a:stretch>
        </p:blipFill>
        <p:spPr>
          <a:xfrm>
            <a:off x="3657600" y="5638800"/>
            <a:ext cx="1422400" cy="1066800"/>
          </a:xfrm>
          <a:prstGeom prst="rect">
            <a:avLst/>
          </a:prstGeom>
          <a:ln w="76200">
            <a:solidFill>
              <a:srgbClr val="33CCFF"/>
            </a:solidFill>
          </a:ln>
          <a:effectLst>
            <a:outerShdw blurRad="292100" dist="139700" dir="2700000" algn="tl" rotWithShape="0">
              <a:srgbClr val="333333">
                <a:alpha val="65000"/>
              </a:srgbClr>
            </a:outerShdw>
          </a:effectLst>
          <a:scene3d>
            <a:camera prst="orthographicFront"/>
            <a:lightRig rig="threePt" dir="t"/>
          </a:scene3d>
          <a:sp3d>
            <a:bevelT/>
          </a:sp3d>
        </p:spPr>
      </p:pic>
      <p:grpSp>
        <p:nvGrpSpPr>
          <p:cNvPr id="19" name="Group 18"/>
          <p:cNvGrpSpPr/>
          <p:nvPr/>
        </p:nvGrpSpPr>
        <p:grpSpPr>
          <a:xfrm>
            <a:off x="304800" y="6172200"/>
            <a:ext cx="2286000" cy="533400"/>
            <a:chOff x="304800" y="6172200"/>
            <a:chExt cx="2286000" cy="533400"/>
          </a:xfrm>
        </p:grpSpPr>
        <p:sp>
          <p:nvSpPr>
            <p:cNvPr id="12" name="Right Arrow 11">
              <a:hlinkClick r:id="rId5" action="ppaction://hlinksldjump"/>
            </p:cNvPr>
            <p:cNvSpPr/>
            <p:nvPr/>
          </p:nvSpPr>
          <p:spPr>
            <a:xfrm>
              <a:off x="990600" y="6172200"/>
              <a:ext cx="533400" cy="457200"/>
            </a:xfrm>
            <a:prstGeom prst="rightArrow">
              <a:avLst/>
            </a:prstGeom>
            <a:solidFill>
              <a:srgbClr val="00B05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p>
          </p:txBody>
        </p:sp>
        <p:sp>
          <p:nvSpPr>
            <p:cNvPr id="16" name="Action Button: Home 15">
              <a:hlinkClick r:id="rId6" action="ppaction://hlinksldjump" highlightClick="1"/>
            </p:cNvPr>
            <p:cNvSpPr/>
            <p:nvPr/>
          </p:nvSpPr>
          <p:spPr>
            <a:xfrm>
              <a:off x="1905000" y="6172200"/>
              <a:ext cx="685800" cy="533400"/>
            </a:xfrm>
            <a:prstGeom prst="actionButtonHome">
              <a:avLst/>
            </a:prstGeom>
            <a:ln>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18" name="Left Arrow 17">
              <a:hlinkClick r:id="rId7" action="ppaction://hlinksldjump"/>
            </p:cNvPr>
            <p:cNvSpPr/>
            <p:nvPr/>
          </p:nvSpPr>
          <p:spPr>
            <a:xfrm>
              <a:off x="304800" y="6172200"/>
              <a:ext cx="533400" cy="457200"/>
            </a:xfrm>
            <a:prstGeom prst="leftArrow">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sp>
        <p:nvSpPr>
          <p:cNvPr id="20" name="Multiply 19">
            <a:hlinkClick r:id="rId8" action="ppaction://hlinksldjump"/>
          </p:cNvPr>
          <p:cNvSpPr/>
          <p:nvPr/>
        </p:nvSpPr>
        <p:spPr>
          <a:xfrm>
            <a:off x="8305800" y="6172200"/>
            <a:ext cx="609600" cy="533400"/>
          </a:xfrm>
          <a:prstGeom prst="mathMultiply">
            <a:avLst/>
          </a:prstGeom>
          <a:solidFill>
            <a:srgbClr val="FF0000"/>
          </a:solidFill>
          <a:ln/>
          <a:effectLst>
            <a:outerShdw blurRad="76200" dist="12700" dir="2700000" sy="-23000" kx="-800400" algn="bl" rotWithShape="0">
              <a:prstClr val="black">
                <a:alpha val="2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Tree>
  </p:cSld>
  <p:clrMapOvr>
    <a:masterClrMapping/>
  </p:clrMapOvr>
  <p:transition advClick="0">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clutch-3d-detail.jpg"/>
          <p:cNvPicPr>
            <a:picLocks noChangeAspect="1"/>
          </p:cNvPicPr>
          <p:nvPr/>
        </p:nvPicPr>
        <p:blipFill>
          <a:blip r:embed="rId3" cstate="print"/>
          <a:srcRect t="7789"/>
          <a:stretch>
            <a:fillRect/>
          </a:stretch>
        </p:blipFill>
        <p:spPr>
          <a:xfrm>
            <a:off x="5791199" y="4648201"/>
            <a:ext cx="2335763" cy="1981200"/>
          </a:xfrm>
          <a:prstGeom prst="rect">
            <a:avLst/>
          </a:prstGeom>
          <a:ln w="76200">
            <a:solidFill>
              <a:srgbClr val="33CCFF"/>
            </a:solidFill>
          </a:ln>
        </p:spPr>
      </p:pic>
      <p:sp>
        <p:nvSpPr>
          <p:cNvPr id="2" name="TextBox 1"/>
          <p:cNvSpPr txBox="1"/>
          <p:nvPr/>
        </p:nvSpPr>
        <p:spPr>
          <a:xfrm>
            <a:off x="1447800" y="0"/>
            <a:ext cx="6172200" cy="707886"/>
          </a:xfrm>
          <a:prstGeom prst="rect">
            <a:avLst/>
          </a:prstGeom>
          <a:noFill/>
        </p:spPr>
        <p:txBody>
          <a:bodyPr wrap="square" rtlCol="0">
            <a:spAutoFit/>
          </a:bodyPr>
          <a:lstStyle/>
          <a:p>
            <a:pPr algn="ctr"/>
            <a:r>
              <a:rPr lang="en-GB" sz="40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rPr>
              <a:t>BASIC AUTOMOTIVE ENGINE PARTS</a:t>
            </a:r>
            <a:endParaRPr lang="en-GB" sz="40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ndParaRPr>
          </a:p>
        </p:txBody>
      </p:sp>
      <p:grpSp>
        <p:nvGrpSpPr>
          <p:cNvPr id="3" name="Group 2"/>
          <p:cNvGrpSpPr/>
          <p:nvPr/>
        </p:nvGrpSpPr>
        <p:grpSpPr>
          <a:xfrm>
            <a:off x="304800" y="6172200"/>
            <a:ext cx="8610600" cy="533400"/>
            <a:chOff x="304800" y="6172200"/>
            <a:chExt cx="8610600" cy="533400"/>
          </a:xfrm>
        </p:grpSpPr>
        <p:grpSp>
          <p:nvGrpSpPr>
            <p:cNvPr id="4" name="Group 5"/>
            <p:cNvGrpSpPr/>
            <p:nvPr/>
          </p:nvGrpSpPr>
          <p:grpSpPr>
            <a:xfrm>
              <a:off x="990600" y="6172200"/>
              <a:ext cx="7924800" cy="533400"/>
              <a:chOff x="1219200" y="6172200"/>
              <a:chExt cx="7924800" cy="533400"/>
            </a:xfrm>
          </p:grpSpPr>
          <p:sp>
            <p:nvSpPr>
              <p:cNvPr id="7" name="Right Arrow 6">
                <a:hlinkClick r:id="rId4" action="ppaction://hlinksldjump"/>
              </p:cNvPr>
              <p:cNvSpPr/>
              <p:nvPr/>
            </p:nvSpPr>
            <p:spPr>
              <a:xfrm>
                <a:off x="1219200" y="6172200"/>
                <a:ext cx="533400" cy="457200"/>
              </a:xfrm>
              <a:prstGeom prst="rightArrow">
                <a:avLst/>
              </a:prstGeom>
              <a:solidFill>
                <a:srgbClr val="00B05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p>
            </p:txBody>
          </p:sp>
          <p:sp>
            <p:nvSpPr>
              <p:cNvPr id="8" name="Multiply 7">
                <a:hlinkClick r:id="rId5" action="ppaction://hlinksldjump"/>
              </p:cNvPr>
              <p:cNvSpPr/>
              <p:nvPr/>
            </p:nvSpPr>
            <p:spPr>
              <a:xfrm>
                <a:off x="8534400" y="6172200"/>
                <a:ext cx="609600" cy="533400"/>
              </a:xfrm>
              <a:prstGeom prst="mathMultiply">
                <a:avLst/>
              </a:prstGeom>
              <a:solidFill>
                <a:srgbClr val="FF0000"/>
              </a:solidFill>
              <a:ln/>
              <a:effectLst>
                <a:outerShdw blurRad="76200" dist="12700" dir="2700000" sy="-23000" kx="-800400" algn="bl" rotWithShape="0">
                  <a:prstClr val="black">
                    <a:alpha val="2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sp>
          <p:nvSpPr>
            <p:cNvPr id="5" name="Action Button: Home 4">
              <a:hlinkClick r:id="rId6" action="ppaction://hlinksldjump" highlightClick="1"/>
            </p:cNvPr>
            <p:cNvSpPr/>
            <p:nvPr/>
          </p:nvSpPr>
          <p:spPr>
            <a:xfrm>
              <a:off x="1905000" y="6172200"/>
              <a:ext cx="685800" cy="533400"/>
            </a:xfrm>
            <a:prstGeom prst="actionButtonHome">
              <a:avLst/>
            </a:prstGeom>
            <a:ln>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6" name="Left Arrow 5">
              <a:hlinkClick r:id="rId7" action="ppaction://hlinksldjump"/>
            </p:cNvPr>
            <p:cNvSpPr/>
            <p:nvPr/>
          </p:nvSpPr>
          <p:spPr>
            <a:xfrm>
              <a:off x="304800" y="6172200"/>
              <a:ext cx="533400" cy="457200"/>
            </a:xfrm>
            <a:prstGeom prst="leftArrow">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sp>
        <p:nvSpPr>
          <p:cNvPr id="9" name="TextBox 8"/>
          <p:cNvSpPr txBox="1"/>
          <p:nvPr/>
        </p:nvSpPr>
        <p:spPr>
          <a:xfrm>
            <a:off x="685800" y="685800"/>
            <a:ext cx="7848600" cy="1107996"/>
          </a:xfrm>
          <a:prstGeom prst="rect">
            <a:avLst/>
          </a:prstGeom>
          <a:noFill/>
        </p:spPr>
        <p:txBody>
          <a:bodyPr wrap="square" rtlCol="0">
            <a:spAutoFit/>
          </a:bodyPr>
          <a:lstStyle/>
          <a:p>
            <a:pPr algn="ctr"/>
            <a:r>
              <a:rPr lang="en-US" sz="6600" dirty="0" smtClean="0">
                <a:latin typeface="Agency FB" pitchFamily="34" charset="0"/>
              </a:rPr>
              <a:t>THE CLUTCH SYSTEM</a:t>
            </a:r>
            <a:endParaRPr lang="en-US" sz="6600" dirty="0">
              <a:latin typeface="Agency FB" pitchFamily="34" charset="0"/>
            </a:endParaRPr>
          </a:p>
        </p:txBody>
      </p:sp>
      <p:sp>
        <p:nvSpPr>
          <p:cNvPr id="11" name="Rectangle 10"/>
          <p:cNvSpPr/>
          <p:nvPr/>
        </p:nvSpPr>
        <p:spPr>
          <a:xfrm>
            <a:off x="3505200" y="1905001"/>
            <a:ext cx="5486400" cy="2585323"/>
          </a:xfrm>
          <a:prstGeom prst="rect">
            <a:avLst/>
          </a:prstGeom>
          <a:ln w="76200">
            <a:solidFill>
              <a:srgbClr val="FF6600"/>
            </a:solidFill>
          </a:ln>
          <a:scene3d>
            <a:camera prst="orthographicFront"/>
            <a:lightRig rig="threePt" dir="t"/>
          </a:scene3d>
          <a:sp3d>
            <a:bevelT/>
          </a:sp3d>
        </p:spPr>
        <p:txBody>
          <a:bodyPr wrap="square">
            <a:spAutoFit/>
          </a:bodyPr>
          <a:lstStyle/>
          <a:p>
            <a:pPr algn="ctr"/>
            <a:r>
              <a:rPr lang="en-US" dirty="0" smtClean="0">
                <a:latin typeface="Agency FB" pitchFamily="34" charset="0"/>
              </a:rPr>
              <a:t>In a car, you need a clutch because the engine spins all the time, but the car's wheels do not. In order for a car to stop without cutting out the engine, the wheels need to be disconnected from the engine somehow. The clutch allows us to smoothly engage a spinning engine to a non-spinning transmission by controlling the slippage between them. This disconnects the wheels from the engine. A clutch works because of friction between a clutch plate and a flywheel. Automatic cars may not have a clutch pedal, but the car calculates the clutch by itself. Did you also know that some cars have more than one clutch</a:t>
            </a:r>
            <a:r>
              <a:rPr lang="en-US" dirty="0" smtClean="0"/>
              <a:t>.</a:t>
            </a:r>
            <a:endParaRPr lang="en-GB" dirty="0">
              <a:latin typeface="Agency FB" pitchFamily="34" charset="0"/>
            </a:endParaRPr>
          </a:p>
        </p:txBody>
      </p:sp>
      <p:pic>
        <p:nvPicPr>
          <p:cNvPr id="12" name="Picture 11" descr="040503_Mclaren.gif"/>
          <p:cNvPicPr>
            <a:picLocks noChangeAspect="1"/>
          </p:cNvPicPr>
          <p:nvPr/>
        </p:nvPicPr>
        <p:blipFill>
          <a:blip r:embed="rId8" cstate="print"/>
          <a:stretch>
            <a:fillRect/>
          </a:stretch>
        </p:blipFill>
        <p:spPr>
          <a:xfrm>
            <a:off x="228600" y="152400"/>
            <a:ext cx="1219200" cy="1649506"/>
          </a:xfrm>
          <a:prstGeom prst="rect">
            <a:avLst/>
          </a:prstGeom>
          <a:ln w="28575">
            <a:solidFill>
              <a:srgbClr val="FFC000"/>
            </a:solidFill>
          </a:ln>
        </p:spPr>
      </p:pic>
      <p:pic>
        <p:nvPicPr>
          <p:cNvPr id="14" name="Picture 13" descr="clutch-fig1.jpg"/>
          <p:cNvPicPr>
            <a:picLocks noChangeAspect="1"/>
          </p:cNvPicPr>
          <p:nvPr/>
        </p:nvPicPr>
        <p:blipFill>
          <a:blip r:embed="rId9" cstate="print"/>
          <a:stretch>
            <a:fillRect/>
          </a:stretch>
        </p:blipFill>
        <p:spPr>
          <a:xfrm>
            <a:off x="2819400" y="4648200"/>
            <a:ext cx="2819400" cy="1981200"/>
          </a:xfrm>
          <a:prstGeom prst="rect">
            <a:avLst/>
          </a:prstGeom>
          <a:ln w="76200">
            <a:solidFill>
              <a:srgbClr val="33CCFF"/>
            </a:solidFill>
          </a:ln>
        </p:spPr>
      </p:pic>
      <p:sp>
        <p:nvSpPr>
          <p:cNvPr id="15" name="Rectangle 14"/>
          <p:cNvSpPr/>
          <p:nvPr/>
        </p:nvSpPr>
        <p:spPr>
          <a:xfrm>
            <a:off x="228600" y="4572000"/>
            <a:ext cx="2209800" cy="1295400"/>
          </a:xfrm>
          <a:prstGeom prst="rect">
            <a:avLst/>
          </a:prstGeom>
          <a:solidFill>
            <a:srgbClr val="FF0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latin typeface="Agency FB" pitchFamily="34" charset="0"/>
              </a:rPr>
              <a:t>Click on the video above. </a:t>
            </a:r>
          </a:p>
          <a:p>
            <a:pPr algn="ctr"/>
            <a:r>
              <a:rPr lang="en-GB" dirty="0" smtClean="0">
                <a:latin typeface="Agency FB" pitchFamily="34" charset="0"/>
              </a:rPr>
              <a:t>To see how a clutch spins. when a gear changes, so does the rotation angle.</a:t>
            </a:r>
            <a:endParaRPr lang="en-GB" dirty="0">
              <a:latin typeface="Agency FB" pitchFamily="34" charset="0"/>
            </a:endParaRPr>
          </a:p>
        </p:txBody>
      </p:sp>
      <p:pic>
        <p:nvPicPr>
          <p:cNvPr id="16" name="clutch video.mpg">
            <a:hlinkClick r:id="" action="ppaction://media"/>
          </p:cNvPr>
          <p:cNvPicPr>
            <a:picLocks noRot="1" noChangeAspect="1"/>
          </p:cNvPicPr>
          <p:nvPr>
            <a:videoFile r:link="rId1"/>
          </p:nvPr>
        </p:nvPicPr>
        <p:blipFill>
          <a:blip r:embed="rId10" cstate="print"/>
          <a:stretch>
            <a:fillRect/>
          </a:stretch>
        </p:blipFill>
        <p:spPr>
          <a:xfrm>
            <a:off x="152400" y="1981200"/>
            <a:ext cx="3073400" cy="2305050"/>
          </a:xfrm>
          <a:prstGeom prst="rect">
            <a:avLst/>
          </a:prstGeom>
          <a:ln w="76200">
            <a:solidFill>
              <a:srgbClr val="7030A0"/>
            </a:solidFill>
          </a:ln>
        </p:spPr>
      </p:pic>
      <p:sp>
        <p:nvSpPr>
          <p:cNvPr id="18" name="Action Button: Forward or Next 17">
            <a:hlinkClick r:id="" action="ppaction://noaction" highlightClick="1"/>
          </p:cNvPr>
          <p:cNvSpPr/>
          <p:nvPr/>
        </p:nvSpPr>
        <p:spPr>
          <a:xfrm>
            <a:off x="1143000" y="2743200"/>
            <a:ext cx="1371600" cy="1066800"/>
          </a:xfrm>
          <a:prstGeom prst="actionButtonForwardNext">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762000" y="2286000"/>
            <a:ext cx="2209800"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smtClean="0">
                <a:solidFill>
                  <a:srgbClr val="7030A0"/>
                </a:solidFill>
                <a:latin typeface="Agency FB" pitchFamily="34" charset="0"/>
              </a:rPr>
              <a:t>Click to play</a:t>
            </a:r>
            <a:endParaRPr lang="en-GB" sz="4000" dirty="0">
              <a:solidFill>
                <a:srgbClr val="7030A0"/>
              </a:solidFill>
              <a:latin typeface="Agency FB" pitchFamily="34" charset="0"/>
            </a:endParaRPr>
          </a:p>
        </p:txBody>
      </p:sp>
    </p:spTree>
  </p:cSld>
  <p:clrMapOvr>
    <a:masterClrMapping/>
  </p:clrMapOvr>
  <p:transition advClick="0">
    <p:fade thruBlk="1"/>
  </p:transition>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6"/>
                                        </p:tgtEl>
                                      </p:cBhvr>
                                    </p:cmd>
                                  </p:childTnLst>
                                </p:cTn>
                              </p:par>
                            </p:childTnLst>
                          </p:cTn>
                        </p:par>
                      </p:childTnLst>
                    </p:cTn>
                  </p:par>
                </p:childTnLst>
              </p:cTn>
              <p:nextCondLst>
                <p:cond evt="onClick" delay="0">
                  <p:tgtEl>
                    <p:spTgt spid="16"/>
                  </p:tgtEl>
                </p:cond>
              </p:nextCondLst>
            </p:seq>
            <p:video>
              <p:cMediaNode>
                <p:cTn id="7" fill="hold" display="0">
                  <p:stCondLst>
                    <p:cond delay="indefinite"/>
                  </p:stCondLst>
                  <p:endCondLst>
                    <p:cond evt="onNext" delay="0">
                      <p:tgtEl>
                        <p:sldTgt/>
                      </p:tgtEl>
                    </p:cond>
                    <p:cond evt="onPrev" delay="0">
                      <p:tgtEl>
                        <p:sldTgt/>
                      </p:tgtEl>
                    </p:cond>
                  </p:endCondLst>
                </p:cTn>
                <p:tgtEl>
                  <p:spTgt spid="16"/>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Combustion Engine video.mpg">
            <a:hlinkClick r:id="" action="ppaction://media"/>
          </p:cNvPr>
          <p:cNvPicPr>
            <a:picLocks noRot="1" noChangeAspect="1"/>
          </p:cNvPicPr>
          <p:nvPr>
            <a:videoFile r:link="rId1"/>
          </p:nvPr>
        </p:nvPicPr>
        <p:blipFill>
          <a:blip r:embed="rId4" cstate="print"/>
          <a:stretch>
            <a:fillRect/>
          </a:stretch>
        </p:blipFill>
        <p:spPr>
          <a:xfrm>
            <a:off x="228600" y="2057400"/>
            <a:ext cx="2895600" cy="2286000"/>
          </a:xfrm>
          <a:prstGeom prst="rect">
            <a:avLst/>
          </a:prstGeom>
          <a:ln w="76200">
            <a:solidFill>
              <a:srgbClr val="7030A0"/>
            </a:solidFill>
          </a:ln>
        </p:spPr>
      </p:pic>
      <p:sp>
        <p:nvSpPr>
          <p:cNvPr id="2" name="TextBox 1"/>
          <p:cNvSpPr txBox="1"/>
          <p:nvPr/>
        </p:nvSpPr>
        <p:spPr>
          <a:xfrm>
            <a:off x="1447800" y="0"/>
            <a:ext cx="6172200" cy="707886"/>
          </a:xfrm>
          <a:prstGeom prst="rect">
            <a:avLst/>
          </a:prstGeom>
          <a:noFill/>
        </p:spPr>
        <p:txBody>
          <a:bodyPr wrap="square" rtlCol="0">
            <a:spAutoFit/>
          </a:bodyPr>
          <a:lstStyle/>
          <a:p>
            <a:pPr algn="ctr"/>
            <a:r>
              <a:rPr lang="en-GB" sz="40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rPr>
              <a:t>BASIC AUTOMOTIVE ENGINE PARTS</a:t>
            </a:r>
            <a:endParaRPr lang="en-GB" sz="40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ndParaRPr>
          </a:p>
        </p:txBody>
      </p:sp>
      <p:grpSp>
        <p:nvGrpSpPr>
          <p:cNvPr id="3" name="Group 2"/>
          <p:cNvGrpSpPr/>
          <p:nvPr/>
        </p:nvGrpSpPr>
        <p:grpSpPr>
          <a:xfrm>
            <a:off x="304800" y="6172200"/>
            <a:ext cx="8610600" cy="533400"/>
            <a:chOff x="304800" y="6172200"/>
            <a:chExt cx="8610600" cy="533400"/>
          </a:xfrm>
        </p:grpSpPr>
        <p:grpSp>
          <p:nvGrpSpPr>
            <p:cNvPr id="4" name="Group 5"/>
            <p:cNvGrpSpPr/>
            <p:nvPr/>
          </p:nvGrpSpPr>
          <p:grpSpPr>
            <a:xfrm>
              <a:off x="990600" y="6172200"/>
              <a:ext cx="7924800" cy="533400"/>
              <a:chOff x="1219200" y="6172200"/>
              <a:chExt cx="7924800" cy="533400"/>
            </a:xfrm>
          </p:grpSpPr>
          <p:sp>
            <p:nvSpPr>
              <p:cNvPr id="7" name="Right Arrow 6">
                <a:hlinkClick r:id="rId5" action="ppaction://hlinksldjump"/>
              </p:cNvPr>
              <p:cNvSpPr/>
              <p:nvPr/>
            </p:nvSpPr>
            <p:spPr>
              <a:xfrm>
                <a:off x="1219200" y="6172200"/>
                <a:ext cx="533400" cy="457200"/>
              </a:xfrm>
              <a:prstGeom prst="rightArrow">
                <a:avLst/>
              </a:prstGeom>
              <a:solidFill>
                <a:srgbClr val="00B05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p>
            </p:txBody>
          </p:sp>
          <p:sp>
            <p:nvSpPr>
              <p:cNvPr id="8" name="Multiply 7">
                <a:hlinkClick r:id="rId6" action="ppaction://hlinksldjump"/>
              </p:cNvPr>
              <p:cNvSpPr/>
              <p:nvPr/>
            </p:nvSpPr>
            <p:spPr>
              <a:xfrm>
                <a:off x="8534400" y="6172200"/>
                <a:ext cx="609600" cy="533400"/>
              </a:xfrm>
              <a:prstGeom prst="mathMultiply">
                <a:avLst/>
              </a:prstGeom>
              <a:solidFill>
                <a:srgbClr val="FF0000"/>
              </a:solidFill>
              <a:ln/>
              <a:effectLst>
                <a:outerShdw blurRad="76200" dist="12700" dir="2700000" sy="-23000" kx="-800400" algn="bl" rotWithShape="0">
                  <a:prstClr val="black">
                    <a:alpha val="2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sp>
          <p:nvSpPr>
            <p:cNvPr id="5" name="Action Button: Home 4">
              <a:hlinkClick r:id="rId7" action="ppaction://hlinksldjump" highlightClick="1"/>
            </p:cNvPr>
            <p:cNvSpPr/>
            <p:nvPr/>
          </p:nvSpPr>
          <p:spPr>
            <a:xfrm>
              <a:off x="1905000" y="6172200"/>
              <a:ext cx="685800" cy="533400"/>
            </a:xfrm>
            <a:prstGeom prst="actionButtonHome">
              <a:avLst/>
            </a:prstGeom>
            <a:ln>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6" name="Left Arrow 5">
              <a:hlinkClick r:id="rId8" action="ppaction://hlinksldjump"/>
            </p:cNvPr>
            <p:cNvSpPr/>
            <p:nvPr/>
          </p:nvSpPr>
          <p:spPr>
            <a:xfrm>
              <a:off x="304800" y="6172200"/>
              <a:ext cx="533400" cy="457200"/>
            </a:xfrm>
            <a:prstGeom prst="leftArrow">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sp>
        <p:nvSpPr>
          <p:cNvPr id="13" name="TextBox 12"/>
          <p:cNvSpPr txBox="1"/>
          <p:nvPr/>
        </p:nvSpPr>
        <p:spPr>
          <a:xfrm>
            <a:off x="2209800" y="457200"/>
            <a:ext cx="5334000" cy="1107996"/>
          </a:xfrm>
          <a:prstGeom prst="rect">
            <a:avLst/>
          </a:prstGeom>
          <a:noFill/>
        </p:spPr>
        <p:txBody>
          <a:bodyPr wrap="square" rtlCol="0">
            <a:spAutoFit/>
          </a:bodyPr>
          <a:lstStyle/>
          <a:p>
            <a:pPr algn="ctr"/>
            <a:r>
              <a:rPr lang="en-US" sz="6600" dirty="0" smtClean="0">
                <a:latin typeface="Agency FB" pitchFamily="34" charset="0"/>
              </a:rPr>
              <a:t>THE PISTONS</a:t>
            </a:r>
            <a:endParaRPr lang="en-US" sz="6600" dirty="0">
              <a:latin typeface="Agency FB" pitchFamily="34" charset="0"/>
            </a:endParaRPr>
          </a:p>
        </p:txBody>
      </p:sp>
      <p:sp>
        <p:nvSpPr>
          <p:cNvPr id="14" name="Rectangle 13"/>
          <p:cNvSpPr/>
          <p:nvPr/>
        </p:nvSpPr>
        <p:spPr>
          <a:xfrm>
            <a:off x="3581400" y="1447801"/>
            <a:ext cx="3733800" cy="5355312"/>
          </a:xfrm>
          <a:prstGeom prst="rect">
            <a:avLst/>
          </a:prstGeom>
          <a:ln w="76200">
            <a:solidFill>
              <a:srgbClr val="FF6600"/>
            </a:solidFill>
          </a:ln>
        </p:spPr>
        <p:txBody>
          <a:bodyPr wrap="square">
            <a:spAutoFit/>
          </a:bodyPr>
          <a:lstStyle/>
          <a:p>
            <a:pPr algn="ctr"/>
            <a:r>
              <a:rPr lang="en-US" dirty="0" smtClean="0">
                <a:latin typeface="Agency FB" pitchFamily="34" charset="0"/>
              </a:rPr>
              <a:t>The Piston is one of the most crucial, but very much behind-the-stage part of the engine which does the critical work of passing on the energy passed to the combustion within the combustion chamber to the crankshaft. It simply carries the force of explosion of the combustion process to the crankshaft. Car pistons are the objects that are moved down by the explosion of fuel in the cylindered they are connected to a connecting rod which is in turn connected to a crank shaft that is rotated as the piston is forced down comes up and is forced down again. This is continuous as you will se in the video. There are three main types of pistons.</a:t>
            </a:r>
            <a:r>
              <a:rPr lang="en-US" sz="1600" dirty="0" smtClean="0">
                <a:latin typeface="Agency FB" pitchFamily="34" charset="0"/>
              </a:rPr>
              <a:t> V </a:t>
            </a:r>
            <a:r>
              <a:rPr lang="en-US" dirty="0" smtClean="0">
                <a:latin typeface="Agency FB" pitchFamily="34" charset="0"/>
              </a:rPr>
              <a:t>formations, inline and flat. You will learn more bout these on the ‘different types of engine slide’. These are the formations that the pistons are in. The video shows how the piston moves, and what it does in the engine.</a:t>
            </a:r>
            <a:endParaRPr lang="en-GB" dirty="0">
              <a:latin typeface="Agency FB" pitchFamily="34" charset="0"/>
            </a:endParaRPr>
          </a:p>
        </p:txBody>
      </p:sp>
      <p:pic>
        <p:nvPicPr>
          <p:cNvPr id="20" name="Picture 19" descr="040503_Mclaren.gif"/>
          <p:cNvPicPr>
            <a:picLocks noChangeAspect="1"/>
          </p:cNvPicPr>
          <p:nvPr/>
        </p:nvPicPr>
        <p:blipFill>
          <a:blip r:embed="rId9" cstate="print"/>
          <a:stretch>
            <a:fillRect/>
          </a:stretch>
        </p:blipFill>
        <p:spPr>
          <a:xfrm>
            <a:off x="152400" y="152400"/>
            <a:ext cx="1219200" cy="1649506"/>
          </a:xfrm>
          <a:prstGeom prst="rect">
            <a:avLst/>
          </a:prstGeom>
          <a:ln w="28575">
            <a:solidFill>
              <a:srgbClr val="FFC000"/>
            </a:solidFill>
          </a:ln>
        </p:spPr>
      </p:pic>
      <p:pic>
        <p:nvPicPr>
          <p:cNvPr id="21" name="Picture 20" descr="piston 01.gif"/>
          <p:cNvPicPr>
            <a:picLocks noChangeAspect="1"/>
          </p:cNvPicPr>
          <p:nvPr/>
        </p:nvPicPr>
        <p:blipFill>
          <a:blip r:embed="rId10" cstate="print"/>
          <a:stretch>
            <a:fillRect/>
          </a:stretch>
        </p:blipFill>
        <p:spPr>
          <a:xfrm>
            <a:off x="7162800" y="609600"/>
            <a:ext cx="1752600" cy="2190750"/>
          </a:xfrm>
          <a:prstGeom prst="rect">
            <a:avLst/>
          </a:prstGeom>
        </p:spPr>
      </p:pic>
      <p:pic>
        <p:nvPicPr>
          <p:cNvPr id="22" name="Picture 21" descr="PISTON 246.jpg"/>
          <p:cNvPicPr>
            <a:picLocks noChangeAspect="1"/>
          </p:cNvPicPr>
          <p:nvPr/>
        </p:nvPicPr>
        <p:blipFill>
          <a:blip r:embed="rId11" cstate="print"/>
          <a:srcRect l="19277" r="13253"/>
          <a:stretch>
            <a:fillRect/>
          </a:stretch>
        </p:blipFill>
        <p:spPr>
          <a:xfrm>
            <a:off x="7696200" y="2895600"/>
            <a:ext cx="1066800" cy="2108200"/>
          </a:xfrm>
          <a:prstGeom prst="rect">
            <a:avLst/>
          </a:prstGeom>
          <a:ln w="76200">
            <a:solidFill>
              <a:srgbClr val="33CCFF"/>
            </a:solidFill>
          </a:ln>
        </p:spPr>
      </p:pic>
      <p:sp>
        <p:nvSpPr>
          <p:cNvPr id="27" name="Rectangle 26"/>
          <p:cNvSpPr/>
          <p:nvPr/>
        </p:nvSpPr>
        <p:spPr>
          <a:xfrm>
            <a:off x="228600" y="5486400"/>
            <a:ext cx="838200"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b="1" dirty="0" smtClean="0">
                <a:latin typeface="Agency FB" pitchFamily="34" charset="0"/>
              </a:rPr>
              <a:t>V FORMATION.</a:t>
            </a:r>
            <a:endParaRPr lang="en-GB" sz="1050" b="1" dirty="0">
              <a:latin typeface="Agency FB" pitchFamily="34" charset="0"/>
            </a:endParaRPr>
          </a:p>
        </p:txBody>
      </p:sp>
      <p:sp>
        <p:nvSpPr>
          <p:cNvPr id="28" name="Rectangle 27"/>
          <p:cNvSpPr/>
          <p:nvPr/>
        </p:nvSpPr>
        <p:spPr>
          <a:xfrm>
            <a:off x="2438400" y="5410200"/>
            <a:ext cx="990600"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b="1" dirty="0" smtClean="0">
                <a:latin typeface="Agency FB" pitchFamily="34" charset="0"/>
              </a:rPr>
              <a:t>FLAT FORMATION</a:t>
            </a:r>
            <a:endParaRPr lang="en-GB" sz="1050" b="1" dirty="0">
              <a:latin typeface="Agency FB" pitchFamily="34" charset="0"/>
            </a:endParaRPr>
          </a:p>
        </p:txBody>
      </p:sp>
      <p:sp>
        <p:nvSpPr>
          <p:cNvPr id="29" name="Rectangle 28"/>
          <p:cNvSpPr/>
          <p:nvPr/>
        </p:nvSpPr>
        <p:spPr>
          <a:xfrm>
            <a:off x="2362200" y="4572000"/>
            <a:ext cx="990600"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latin typeface="Agency FB" pitchFamily="34" charset="0"/>
              </a:rPr>
              <a:t>INLINE FORMATION</a:t>
            </a:r>
            <a:endParaRPr lang="en-GB" sz="1050" dirty="0">
              <a:latin typeface="Agency FB" pitchFamily="34" charset="0"/>
            </a:endParaRPr>
          </a:p>
        </p:txBody>
      </p:sp>
      <p:sp>
        <p:nvSpPr>
          <p:cNvPr id="32" name="Rectangle 31"/>
          <p:cNvSpPr/>
          <p:nvPr/>
        </p:nvSpPr>
        <p:spPr>
          <a:xfrm>
            <a:off x="762000" y="2286000"/>
            <a:ext cx="2209800"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smtClean="0">
                <a:solidFill>
                  <a:srgbClr val="7030A0"/>
                </a:solidFill>
                <a:latin typeface="Agency FB" pitchFamily="34" charset="0"/>
              </a:rPr>
              <a:t>Click to play</a:t>
            </a:r>
            <a:endParaRPr lang="en-GB" sz="4000" dirty="0">
              <a:solidFill>
                <a:srgbClr val="7030A0"/>
              </a:solidFill>
              <a:latin typeface="Agency FB" pitchFamily="34" charset="0"/>
            </a:endParaRPr>
          </a:p>
        </p:txBody>
      </p:sp>
      <p:sp>
        <p:nvSpPr>
          <p:cNvPr id="37" name="Action Button: Forward or Next 36">
            <a:hlinkClick r:id="" action="ppaction://noaction" highlightClick="1"/>
          </p:cNvPr>
          <p:cNvSpPr/>
          <p:nvPr/>
        </p:nvSpPr>
        <p:spPr>
          <a:xfrm>
            <a:off x="1143000" y="2743200"/>
            <a:ext cx="1371600" cy="1066800"/>
          </a:xfrm>
          <a:prstGeom prst="actionButtonForwardNext">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flat formation.gif"/>
          <p:cNvPicPr>
            <a:picLocks noChangeAspect="1"/>
          </p:cNvPicPr>
          <p:nvPr/>
        </p:nvPicPr>
        <p:blipFill>
          <a:blip r:embed="rId12" cstate="print"/>
          <a:stretch>
            <a:fillRect/>
          </a:stretch>
        </p:blipFill>
        <p:spPr>
          <a:xfrm>
            <a:off x="2362200" y="4495800"/>
            <a:ext cx="1117600" cy="838200"/>
          </a:xfrm>
          <a:prstGeom prst="rect">
            <a:avLst/>
          </a:prstGeom>
        </p:spPr>
      </p:pic>
      <p:pic>
        <p:nvPicPr>
          <p:cNvPr id="31" name="Picture 30" descr="V-formation.gif"/>
          <p:cNvPicPr>
            <a:picLocks noChangeAspect="1"/>
          </p:cNvPicPr>
          <p:nvPr/>
        </p:nvPicPr>
        <p:blipFill>
          <a:blip r:embed="rId13" cstate="print"/>
          <a:stretch>
            <a:fillRect/>
          </a:stretch>
        </p:blipFill>
        <p:spPr>
          <a:xfrm>
            <a:off x="152400" y="4495800"/>
            <a:ext cx="1117600" cy="838200"/>
          </a:xfrm>
          <a:prstGeom prst="rect">
            <a:avLst/>
          </a:prstGeom>
        </p:spPr>
      </p:pic>
      <p:pic>
        <p:nvPicPr>
          <p:cNvPr id="35" name="Picture 34" descr="inline formation.gif"/>
          <p:cNvPicPr>
            <a:picLocks noChangeAspect="1"/>
          </p:cNvPicPr>
          <p:nvPr/>
        </p:nvPicPr>
        <p:blipFill>
          <a:blip r:embed="rId14" cstate="print"/>
          <a:stretch>
            <a:fillRect/>
          </a:stretch>
        </p:blipFill>
        <p:spPr>
          <a:xfrm>
            <a:off x="1219200" y="5181600"/>
            <a:ext cx="1143000" cy="857250"/>
          </a:xfrm>
          <a:prstGeom prst="rect">
            <a:avLst/>
          </a:prstGeom>
        </p:spPr>
      </p:pic>
      <p:sp>
        <p:nvSpPr>
          <p:cNvPr id="36" name="Rectangle 35"/>
          <p:cNvSpPr/>
          <p:nvPr/>
        </p:nvSpPr>
        <p:spPr>
          <a:xfrm>
            <a:off x="1295400" y="4876800"/>
            <a:ext cx="1143000"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b="1" dirty="0" smtClean="0">
                <a:latin typeface="Agency FB" pitchFamily="34" charset="0"/>
              </a:rPr>
              <a:t>INLINE FORMATION</a:t>
            </a:r>
          </a:p>
        </p:txBody>
      </p:sp>
    </p:spTree>
  </p:cSld>
  <p:clrMapOvr>
    <a:masterClrMapping/>
  </p:clrMapOvr>
  <p:transition advClick="0">
    <p:fade thruBlk="1"/>
  </p:transition>
  <p:timing>
    <p:tnLst>
      <p:par>
        <p:cTn id="1" dur="indefinite" restart="never" nodeType="tmRoot">
          <p:childTnLst>
            <p:seq concurrent="1" nextAc="seek">
              <p:cTn id="2" restart="whenNotActive" fill="hold" evtFilter="cancelBubble" nodeType="interactiveSeq">
                <p:stCondLst>
                  <p:cond evt="onClick" delay="0">
                    <p:tgtEl>
                      <p:spTgt spid="3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9"/>
                                        </p:tgtEl>
                                      </p:cBhvr>
                                    </p:cmd>
                                  </p:childTnLst>
                                </p:cTn>
                              </p:par>
                            </p:childTnLst>
                          </p:cTn>
                        </p:par>
                      </p:childTnLst>
                    </p:cTn>
                  </p:par>
                </p:childTnLst>
              </p:cTn>
              <p:nextCondLst>
                <p:cond evt="onClick" delay="0">
                  <p:tgtEl>
                    <p:spTgt spid="39"/>
                  </p:tgtEl>
                </p:cond>
              </p:nextCondLst>
            </p:seq>
            <p:video>
              <p:cMediaNode>
                <p:cTn id="7" fill="hold" display="0">
                  <p:stCondLst>
                    <p:cond delay="indefinite"/>
                  </p:stCondLst>
                  <p:endCondLst>
                    <p:cond evt="onNext" delay="0">
                      <p:tgtEl>
                        <p:sldTgt/>
                      </p:tgtEl>
                    </p:cond>
                    <p:cond evt="onPrev" delay="0">
                      <p:tgtEl>
                        <p:sldTgt/>
                      </p:tgtEl>
                    </p:cond>
                  </p:endCondLst>
                </p:cTn>
                <p:tgtEl>
                  <p:spTgt spid="39"/>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0"/>
            <a:ext cx="6172200" cy="707886"/>
          </a:xfrm>
          <a:prstGeom prst="rect">
            <a:avLst/>
          </a:prstGeom>
          <a:noFill/>
        </p:spPr>
        <p:txBody>
          <a:bodyPr wrap="square" rtlCol="0">
            <a:spAutoFit/>
          </a:bodyPr>
          <a:lstStyle/>
          <a:p>
            <a:pPr algn="ctr"/>
            <a:r>
              <a:rPr lang="en-GB" sz="40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rPr>
              <a:t>BASIC AUTOMOTIVE ENGINE PARTS</a:t>
            </a:r>
            <a:endParaRPr lang="en-GB" sz="40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ndParaRPr>
          </a:p>
        </p:txBody>
      </p:sp>
      <p:grpSp>
        <p:nvGrpSpPr>
          <p:cNvPr id="3" name="Group 2"/>
          <p:cNvGrpSpPr/>
          <p:nvPr/>
        </p:nvGrpSpPr>
        <p:grpSpPr>
          <a:xfrm>
            <a:off x="304800" y="6172200"/>
            <a:ext cx="8610600" cy="533400"/>
            <a:chOff x="304800" y="6172200"/>
            <a:chExt cx="8610600" cy="533400"/>
          </a:xfrm>
        </p:grpSpPr>
        <p:grpSp>
          <p:nvGrpSpPr>
            <p:cNvPr id="4" name="Group 5"/>
            <p:cNvGrpSpPr/>
            <p:nvPr/>
          </p:nvGrpSpPr>
          <p:grpSpPr>
            <a:xfrm>
              <a:off x="990600" y="6172200"/>
              <a:ext cx="7924800" cy="533400"/>
              <a:chOff x="1219200" y="6172200"/>
              <a:chExt cx="7924800" cy="533400"/>
            </a:xfrm>
          </p:grpSpPr>
          <p:sp>
            <p:nvSpPr>
              <p:cNvPr id="7" name="Right Arrow 6">
                <a:hlinkClick r:id="rId3" action="ppaction://hlinksldjump"/>
              </p:cNvPr>
              <p:cNvSpPr/>
              <p:nvPr/>
            </p:nvSpPr>
            <p:spPr>
              <a:xfrm>
                <a:off x="1219200" y="6172200"/>
                <a:ext cx="533400" cy="457200"/>
              </a:xfrm>
              <a:prstGeom prst="rightArrow">
                <a:avLst/>
              </a:prstGeom>
              <a:solidFill>
                <a:srgbClr val="00B05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p>
            </p:txBody>
          </p:sp>
          <p:sp>
            <p:nvSpPr>
              <p:cNvPr id="8" name="Multiply 7">
                <a:hlinkClick r:id="rId4" action="ppaction://hlinksldjump"/>
              </p:cNvPr>
              <p:cNvSpPr/>
              <p:nvPr/>
            </p:nvSpPr>
            <p:spPr>
              <a:xfrm>
                <a:off x="8534400" y="6172200"/>
                <a:ext cx="609600" cy="533400"/>
              </a:xfrm>
              <a:prstGeom prst="mathMultiply">
                <a:avLst/>
              </a:prstGeom>
              <a:solidFill>
                <a:srgbClr val="FF0000"/>
              </a:solidFill>
              <a:ln/>
              <a:effectLst>
                <a:outerShdw blurRad="76200" dist="12700" dir="2700000" sy="-23000" kx="-800400" algn="bl" rotWithShape="0">
                  <a:prstClr val="black">
                    <a:alpha val="2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sp>
          <p:nvSpPr>
            <p:cNvPr id="5" name="Action Button: Home 4">
              <a:hlinkClick r:id="rId5" action="ppaction://hlinksldjump" highlightClick="1"/>
            </p:cNvPr>
            <p:cNvSpPr/>
            <p:nvPr/>
          </p:nvSpPr>
          <p:spPr>
            <a:xfrm>
              <a:off x="1905000" y="6172200"/>
              <a:ext cx="685800" cy="533400"/>
            </a:xfrm>
            <a:prstGeom prst="actionButtonHome">
              <a:avLst/>
            </a:prstGeom>
            <a:ln>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6" name="Left Arrow 5">
              <a:hlinkClick r:id="rId6" action="ppaction://hlinksldjump"/>
            </p:cNvPr>
            <p:cNvSpPr/>
            <p:nvPr/>
          </p:nvSpPr>
          <p:spPr>
            <a:xfrm>
              <a:off x="304800" y="6172200"/>
              <a:ext cx="533400" cy="457200"/>
            </a:xfrm>
            <a:prstGeom prst="leftArrow">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sp>
        <p:nvSpPr>
          <p:cNvPr id="9" name="TextBox 8"/>
          <p:cNvSpPr txBox="1"/>
          <p:nvPr/>
        </p:nvSpPr>
        <p:spPr>
          <a:xfrm>
            <a:off x="2286000" y="685800"/>
            <a:ext cx="5334000" cy="1107996"/>
          </a:xfrm>
          <a:prstGeom prst="rect">
            <a:avLst/>
          </a:prstGeom>
          <a:noFill/>
        </p:spPr>
        <p:txBody>
          <a:bodyPr wrap="square" rtlCol="0">
            <a:spAutoFit/>
          </a:bodyPr>
          <a:lstStyle/>
          <a:p>
            <a:pPr algn="ctr"/>
            <a:r>
              <a:rPr lang="en-US" sz="6600" dirty="0" smtClean="0">
                <a:latin typeface="Agency FB" pitchFamily="34" charset="0"/>
              </a:rPr>
              <a:t>THE CRANKSHAFT.</a:t>
            </a:r>
            <a:endParaRPr lang="en-US" sz="6600" dirty="0">
              <a:latin typeface="Agency FB" pitchFamily="34" charset="0"/>
            </a:endParaRPr>
          </a:p>
        </p:txBody>
      </p:sp>
      <p:pic>
        <p:nvPicPr>
          <p:cNvPr id="11" name="Picture 10" descr="crankshaft engine.jpg"/>
          <p:cNvPicPr>
            <a:picLocks noChangeAspect="1"/>
          </p:cNvPicPr>
          <p:nvPr/>
        </p:nvPicPr>
        <p:blipFill>
          <a:blip r:embed="rId7" cstate="print"/>
          <a:srcRect l="19048" r="19048"/>
          <a:stretch>
            <a:fillRect/>
          </a:stretch>
        </p:blipFill>
        <p:spPr>
          <a:xfrm>
            <a:off x="228600" y="2590800"/>
            <a:ext cx="2971800" cy="2916365"/>
          </a:xfrm>
          <a:prstGeom prst="rect">
            <a:avLst/>
          </a:prstGeom>
          <a:ln w="76200">
            <a:solidFill>
              <a:srgbClr val="33CCFF"/>
            </a:solidFill>
          </a:ln>
        </p:spPr>
      </p:pic>
      <p:sp>
        <p:nvSpPr>
          <p:cNvPr id="12" name="Rectangle 11"/>
          <p:cNvSpPr/>
          <p:nvPr/>
        </p:nvSpPr>
        <p:spPr>
          <a:xfrm>
            <a:off x="3429000" y="2057400"/>
            <a:ext cx="5562600" cy="2585323"/>
          </a:xfrm>
          <a:prstGeom prst="rect">
            <a:avLst/>
          </a:prstGeom>
          <a:ln w="76200">
            <a:solidFill>
              <a:srgbClr val="FF6600"/>
            </a:solidFill>
          </a:ln>
        </p:spPr>
        <p:txBody>
          <a:bodyPr wrap="square">
            <a:spAutoFit/>
          </a:bodyPr>
          <a:lstStyle/>
          <a:p>
            <a:pPr algn="ctr"/>
            <a:r>
              <a:rPr lang="en-US" dirty="0" smtClean="0">
                <a:latin typeface="Agency FB" pitchFamily="34" charset="0"/>
              </a:rPr>
              <a:t>Crankshafts are also known simply as 'cranks'. It is an arrangement that converts the linear energy into rotational one. In this arrangement, a shaft is attached to pistons with cylinders. They are four in number and the pistons move back and forth alternately. This movement is known as the four-stroke cycle. The shaft is connected to a heavy wheel or disc often called flywheel. This disc stores the kinetic energy and reduces the pulsations that may surface due to the straight movements of the pistol. The crank shaft simply moves the pistons up and down, it is also connected to the flywheel.</a:t>
            </a:r>
          </a:p>
        </p:txBody>
      </p:sp>
      <p:pic>
        <p:nvPicPr>
          <p:cNvPr id="13" name="Picture 12" descr="040503_Mclaren.gif"/>
          <p:cNvPicPr>
            <a:picLocks noChangeAspect="1"/>
          </p:cNvPicPr>
          <p:nvPr/>
        </p:nvPicPr>
        <p:blipFill>
          <a:blip r:embed="rId8" cstate="print"/>
          <a:stretch>
            <a:fillRect/>
          </a:stretch>
        </p:blipFill>
        <p:spPr>
          <a:xfrm>
            <a:off x="7772400" y="152400"/>
            <a:ext cx="1219200" cy="1649506"/>
          </a:xfrm>
          <a:prstGeom prst="rect">
            <a:avLst/>
          </a:prstGeom>
          <a:ln w="28575">
            <a:solidFill>
              <a:srgbClr val="FFC000"/>
            </a:solidFill>
          </a:ln>
        </p:spPr>
      </p:pic>
      <p:pic>
        <p:nvPicPr>
          <p:cNvPr id="14" name="Picture 13" descr="v8-crankshaft.jpg"/>
          <p:cNvPicPr>
            <a:picLocks noChangeAspect="1"/>
          </p:cNvPicPr>
          <p:nvPr/>
        </p:nvPicPr>
        <p:blipFill>
          <a:blip r:embed="rId9" cstate="print"/>
          <a:stretch>
            <a:fillRect/>
          </a:stretch>
        </p:blipFill>
        <p:spPr>
          <a:xfrm>
            <a:off x="4724400" y="4800600"/>
            <a:ext cx="2971800" cy="1909382"/>
          </a:xfrm>
          <a:prstGeom prst="rect">
            <a:avLst/>
          </a:prstGeom>
          <a:ln w="76200">
            <a:solidFill>
              <a:srgbClr val="33CCFF"/>
            </a:solidFill>
          </a:ln>
        </p:spPr>
      </p:pic>
      <p:pic>
        <p:nvPicPr>
          <p:cNvPr id="15" name="Picture 14" descr="c shaft.gif"/>
          <p:cNvPicPr>
            <a:picLocks noChangeAspect="1"/>
          </p:cNvPicPr>
          <p:nvPr/>
        </p:nvPicPr>
        <p:blipFill>
          <a:blip r:embed="rId10" cstate="print"/>
          <a:stretch>
            <a:fillRect/>
          </a:stretch>
        </p:blipFill>
        <p:spPr>
          <a:xfrm>
            <a:off x="381000" y="838200"/>
            <a:ext cx="1933575" cy="1454671"/>
          </a:xfrm>
          <a:prstGeom prst="rect">
            <a:avLst/>
          </a:prstGeom>
        </p:spPr>
      </p:pic>
    </p:spTree>
  </p:cSld>
  <p:clrMapOvr>
    <a:masterClrMapping/>
  </p:clrMapOvr>
  <p:transition advClick="0">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47800" y="0"/>
            <a:ext cx="6172200" cy="707886"/>
          </a:xfrm>
          <a:prstGeom prst="rect">
            <a:avLst/>
          </a:prstGeom>
          <a:noFill/>
        </p:spPr>
        <p:txBody>
          <a:bodyPr wrap="square" rtlCol="0">
            <a:spAutoFit/>
          </a:bodyPr>
          <a:lstStyle/>
          <a:p>
            <a:pPr algn="ctr"/>
            <a:r>
              <a:rPr lang="en-GB" sz="40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rPr>
              <a:t>BASIC AUTOMOTIVE ENGINE PARTS</a:t>
            </a:r>
            <a:endParaRPr lang="en-GB" sz="40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ndParaRPr>
          </a:p>
        </p:txBody>
      </p:sp>
      <p:sp>
        <p:nvSpPr>
          <p:cNvPr id="3" name="TextBox 2"/>
          <p:cNvSpPr txBox="1"/>
          <p:nvPr/>
        </p:nvSpPr>
        <p:spPr>
          <a:xfrm>
            <a:off x="0" y="609600"/>
            <a:ext cx="9372600" cy="2123658"/>
          </a:xfrm>
          <a:prstGeom prst="rect">
            <a:avLst/>
          </a:prstGeom>
          <a:noFill/>
        </p:spPr>
        <p:txBody>
          <a:bodyPr wrap="square" rtlCol="0">
            <a:spAutoFit/>
          </a:bodyPr>
          <a:lstStyle/>
          <a:p>
            <a:pPr algn="ctr"/>
            <a:r>
              <a:rPr lang="en-US" sz="6600" dirty="0" smtClean="0">
                <a:latin typeface="Agency FB" pitchFamily="34" charset="0"/>
              </a:rPr>
              <a:t>THE DIFFERENT TYPES </a:t>
            </a:r>
          </a:p>
          <a:p>
            <a:pPr algn="ctr"/>
            <a:r>
              <a:rPr lang="en-US" sz="6600" dirty="0" smtClean="0">
                <a:latin typeface="Agency FB" pitchFamily="34" charset="0"/>
              </a:rPr>
              <a:t>OF ENGINE.</a:t>
            </a:r>
            <a:endParaRPr lang="en-US" sz="6600" dirty="0">
              <a:latin typeface="Agency FB" pitchFamily="34" charset="0"/>
            </a:endParaRPr>
          </a:p>
        </p:txBody>
      </p:sp>
      <p:grpSp>
        <p:nvGrpSpPr>
          <p:cNvPr id="4" name="Group 3"/>
          <p:cNvGrpSpPr/>
          <p:nvPr/>
        </p:nvGrpSpPr>
        <p:grpSpPr>
          <a:xfrm>
            <a:off x="228600" y="6172200"/>
            <a:ext cx="8610600" cy="533400"/>
            <a:chOff x="304800" y="6172200"/>
            <a:chExt cx="8610600" cy="533400"/>
          </a:xfrm>
        </p:grpSpPr>
        <p:grpSp>
          <p:nvGrpSpPr>
            <p:cNvPr id="6" name="Group 5"/>
            <p:cNvGrpSpPr/>
            <p:nvPr/>
          </p:nvGrpSpPr>
          <p:grpSpPr>
            <a:xfrm>
              <a:off x="990600" y="6172200"/>
              <a:ext cx="7924800" cy="533400"/>
              <a:chOff x="1219200" y="6172200"/>
              <a:chExt cx="7924800" cy="533400"/>
            </a:xfrm>
          </p:grpSpPr>
          <p:sp>
            <p:nvSpPr>
              <p:cNvPr id="9" name="Right Arrow 8">
                <a:hlinkClick r:id="rId3" action="ppaction://hlinksldjump"/>
              </p:cNvPr>
              <p:cNvSpPr/>
              <p:nvPr/>
            </p:nvSpPr>
            <p:spPr>
              <a:xfrm>
                <a:off x="1219200" y="6172200"/>
                <a:ext cx="533400" cy="457200"/>
              </a:xfrm>
              <a:prstGeom prst="rightArrow">
                <a:avLst/>
              </a:prstGeom>
              <a:solidFill>
                <a:srgbClr val="00B05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p>
            </p:txBody>
          </p:sp>
          <p:sp>
            <p:nvSpPr>
              <p:cNvPr id="10" name="Multiply 9">
                <a:hlinkClick r:id="rId4" action="ppaction://hlinksldjump"/>
              </p:cNvPr>
              <p:cNvSpPr/>
              <p:nvPr/>
            </p:nvSpPr>
            <p:spPr>
              <a:xfrm>
                <a:off x="8534400" y="6172200"/>
                <a:ext cx="609600" cy="533400"/>
              </a:xfrm>
              <a:prstGeom prst="mathMultiply">
                <a:avLst/>
              </a:prstGeom>
              <a:solidFill>
                <a:srgbClr val="FF0000"/>
              </a:solidFill>
              <a:ln/>
              <a:effectLst>
                <a:outerShdw blurRad="76200" dist="12700" dir="2700000" sy="-23000" kx="-800400" algn="bl" rotWithShape="0">
                  <a:prstClr val="black">
                    <a:alpha val="2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sp>
          <p:nvSpPr>
            <p:cNvPr id="7" name="Action Button: Home 6">
              <a:hlinkClick r:id="rId5" action="ppaction://hlinksldjump" highlightClick="1"/>
            </p:cNvPr>
            <p:cNvSpPr/>
            <p:nvPr/>
          </p:nvSpPr>
          <p:spPr>
            <a:xfrm>
              <a:off x="1905000" y="6172200"/>
              <a:ext cx="685800" cy="533400"/>
            </a:xfrm>
            <a:prstGeom prst="actionButtonHome">
              <a:avLst/>
            </a:prstGeom>
            <a:ln>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8" name="Left Arrow 7">
              <a:hlinkClick r:id="rId6" action="ppaction://hlinksldjump"/>
            </p:cNvPr>
            <p:cNvSpPr/>
            <p:nvPr/>
          </p:nvSpPr>
          <p:spPr>
            <a:xfrm>
              <a:off x="304800" y="6172200"/>
              <a:ext cx="533400" cy="457200"/>
            </a:xfrm>
            <a:prstGeom prst="leftArrow">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pic>
        <p:nvPicPr>
          <p:cNvPr id="12" name="Picture 11" descr="bugatti veyron engine.jpg"/>
          <p:cNvPicPr>
            <a:picLocks noChangeAspect="1"/>
          </p:cNvPicPr>
          <p:nvPr/>
        </p:nvPicPr>
        <p:blipFill>
          <a:blip r:embed="rId7" cstate="print"/>
          <a:stretch>
            <a:fillRect/>
          </a:stretch>
        </p:blipFill>
        <p:spPr>
          <a:xfrm>
            <a:off x="228600" y="1595438"/>
            <a:ext cx="1981200" cy="1485900"/>
          </a:xfrm>
          <a:prstGeom prst="rect">
            <a:avLst/>
          </a:prstGeom>
          <a:ln w="28575">
            <a:solidFill>
              <a:srgbClr val="33CCFF"/>
            </a:solidFill>
          </a:ln>
        </p:spPr>
      </p:pic>
      <p:sp>
        <p:nvSpPr>
          <p:cNvPr id="13" name="Rectangle 12"/>
          <p:cNvSpPr/>
          <p:nvPr/>
        </p:nvSpPr>
        <p:spPr>
          <a:xfrm>
            <a:off x="2819400" y="2610683"/>
            <a:ext cx="3886200" cy="3693319"/>
          </a:xfrm>
          <a:prstGeom prst="rect">
            <a:avLst/>
          </a:prstGeom>
          <a:ln w="76200">
            <a:solidFill>
              <a:srgbClr val="FF6600"/>
            </a:solidFill>
          </a:ln>
        </p:spPr>
        <p:txBody>
          <a:bodyPr wrap="square">
            <a:spAutoFit/>
          </a:bodyPr>
          <a:lstStyle/>
          <a:p>
            <a:pPr algn="ctr"/>
            <a:r>
              <a:rPr lang="en-US" dirty="0" smtClean="0">
                <a:latin typeface="Agency FB" pitchFamily="34" charset="0"/>
              </a:rPr>
              <a:t>There are many different types of engine. The pistons can either be in a V, inline, or flat formation, as we learnt on the pistons slide. Most high performance engines have them in a V formation. They run on different types of fuel. E.g. diesel, or petrol. But there are different powered engines like hybrids or electrical. These engines are more efficient than fuel powered ones, because they emit less CO2 gasses. Also different kinds of internal engines. Diesel engines are one form and gas turbine are another. Also rotary engines and two-stroke engines . Each has its own advantages and disadvantages</a:t>
            </a:r>
            <a:endParaRPr lang="en-GB" dirty="0">
              <a:latin typeface="Agency FB" pitchFamily="34" charset="0"/>
            </a:endParaRPr>
          </a:p>
        </p:txBody>
      </p:sp>
      <p:pic>
        <p:nvPicPr>
          <p:cNvPr id="14" name="Picture 13" descr="V-formation.gif"/>
          <p:cNvPicPr>
            <a:picLocks noChangeAspect="1"/>
          </p:cNvPicPr>
          <p:nvPr/>
        </p:nvPicPr>
        <p:blipFill>
          <a:blip r:embed="rId8" cstate="print"/>
          <a:stretch>
            <a:fillRect/>
          </a:stretch>
        </p:blipFill>
        <p:spPr>
          <a:xfrm>
            <a:off x="304800" y="3200400"/>
            <a:ext cx="1828800" cy="1371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descr="inline formation.gif"/>
          <p:cNvPicPr>
            <a:picLocks noChangeAspect="1"/>
          </p:cNvPicPr>
          <p:nvPr/>
        </p:nvPicPr>
        <p:blipFill>
          <a:blip r:embed="rId9" cstate="print"/>
          <a:stretch>
            <a:fillRect/>
          </a:stretch>
        </p:blipFill>
        <p:spPr>
          <a:xfrm>
            <a:off x="304800" y="4572000"/>
            <a:ext cx="1828800" cy="1371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descr="flat formation.gif"/>
          <p:cNvPicPr>
            <a:picLocks noChangeAspect="1"/>
          </p:cNvPicPr>
          <p:nvPr/>
        </p:nvPicPr>
        <p:blipFill>
          <a:blip r:embed="rId10" cstate="print"/>
          <a:stretch>
            <a:fillRect/>
          </a:stretch>
        </p:blipFill>
        <p:spPr>
          <a:xfrm>
            <a:off x="6858000" y="2590800"/>
            <a:ext cx="1955800" cy="1466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16" descr="fuel pump 01.jpg"/>
          <p:cNvPicPr>
            <a:picLocks noChangeAspect="1"/>
          </p:cNvPicPr>
          <p:nvPr/>
        </p:nvPicPr>
        <p:blipFill>
          <a:blip r:embed="rId11" cstate="print"/>
          <a:stretch>
            <a:fillRect/>
          </a:stretch>
        </p:blipFill>
        <p:spPr>
          <a:xfrm>
            <a:off x="7086600" y="4267200"/>
            <a:ext cx="1634575" cy="1866900"/>
          </a:xfrm>
          <a:prstGeom prst="rect">
            <a:avLst/>
          </a:prstGeom>
          <a:ln w="38100">
            <a:solidFill>
              <a:srgbClr val="33CCFF"/>
            </a:solidFill>
          </a:ln>
        </p:spPr>
      </p:pic>
      <p:pic>
        <p:nvPicPr>
          <p:cNvPr id="18" name="Picture 17" descr="040503_Mclaren.gif"/>
          <p:cNvPicPr>
            <a:picLocks noChangeAspect="1"/>
          </p:cNvPicPr>
          <p:nvPr/>
        </p:nvPicPr>
        <p:blipFill>
          <a:blip r:embed="rId12" cstate="print"/>
          <a:stretch>
            <a:fillRect/>
          </a:stretch>
        </p:blipFill>
        <p:spPr>
          <a:xfrm>
            <a:off x="7696200" y="609600"/>
            <a:ext cx="1219200" cy="1649506"/>
          </a:xfrm>
          <a:prstGeom prst="rect">
            <a:avLst/>
          </a:prstGeom>
          <a:ln w="28575">
            <a:solidFill>
              <a:srgbClr val="FFC000"/>
            </a:solidFill>
          </a:ln>
        </p:spPr>
      </p:pic>
    </p:spTree>
  </p:cSld>
  <p:clrMapOvr>
    <a:masterClrMapping/>
  </p:clrMapOvr>
  <p:transition advClick="0">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0"/>
            <a:ext cx="6172200" cy="707886"/>
          </a:xfrm>
          <a:prstGeom prst="rect">
            <a:avLst/>
          </a:prstGeom>
          <a:noFill/>
        </p:spPr>
        <p:txBody>
          <a:bodyPr wrap="square" rtlCol="0">
            <a:spAutoFit/>
          </a:bodyPr>
          <a:lstStyle/>
          <a:p>
            <a:pPr algn="ctr"/>
            <a:r>
              <a:rPr lang="en-GB" sz="40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rPr>
              <a:t>BASIC AUTOMOTIVE ENGINE PARTS</a:t>
            </a:r>
            <a:endParaRPr lang="en-GB" sz="40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ndParaRPr>
          </a:p>
        </p:txBody>
      </p:sp>
      <p:sp>
        <p:nvSpPr>
          <p:cNvPr id="3" name="TextBox 2"/>
          <p:cNvSpPr txBox="1"/>
          <p:nvPr/>
        </p:nvSpPr>
        <p:spPr>
          <a:xfrm>
            <a:off x="2819400" y="838200"/>
            <a:ext cx="5334000" cy="1446550"/>
          </a:xfrm>
          <a:prstGeom prst="rect">
            <a:avLst/>
          </a:prstGeom>
          <a:noFill/>
        </p:spPr>
        <p:txBody>
          <a:bodyPr wrap="square" rtlCol="0">
            <a:spAutoFit/>
          </a:bodyPr>
          <a:lstStyle/>
          <a:p>
            <a:pPr algn="ctr"/>
            <a:r>
              <a:rPr lang="en-US" sz="8800" i="1" dirty="0" smtClean="0">
                <a:latin typeface="Agency FB" pitchFamily="34" charset="0"/>
              </a:rPr>
              <a:t>THE</a:t>
            </a:r>
            <a:r>
              <a:rPr lang="en-US" sz="8800" dirty="0" smtClean="0">
                <a:latin typeface="Agency FB" pitchFamily="34" charset="0"/>
              </a:rPr>
              <a:t> </a:t>
            </a:r>
            <a:r>
              <a:rPr lang="en-US" sz="8800" i="1" dirty="0" smtClean="0">
                <a:solidFill>
                  <a:srgbClr val="FF0000"/>
                </a:solidFill>
                <a:latin typeface="Agency FB" pitchFamily="34" charset="0"/>
              </a:rPr>
              <a:t>TURBO.</a:t>
            </a:r>
            <a:endParaRPr lang="en-US" sz="8800" i="1" dirty="0">
              <a:solidFill>
                <a:srgbClr val="FF0000"/>
              </a:solidFill>
              <a:latin typeface="Agency FB" pitchFamily="34" charset="0"/>
            </a:endParaRPr>
          </a:p>
        </p:txBody>
      </p:sp>
      <p:grpSp>
        <p:nvGrpSpPr>
          <p:cNvPr id="4" name="Group 3"/>
          <p:cNvGrpSpPr/>
          <p:nvPr/>
        </p:nvGrpSpPr>
        <p:grpSpPr>
          <a:xfrm>
            <a:off x="304800" y="6172200"/>
            <a:ext cx="8610600" cy="533400"/>
            <a:chOff x="304800" y="6172200"/>
            <a:chExt cx="8610600" cy="533400"/>
          </a:xfrm>
        </p:grpSpPr>
        <p:grpSp>
          <p:nvGrpSpPr>
            <p:cNvPr id="5" name="Group 5"/>
            <p:cNvGrpSpPr/>
            <p:nvPr/>
          </p:nvGrpSpPr>
          <p:grpSpPr>
            <a:xfrm>
              <a:off x="990600" y="6172200"/>
              <a:ext cx="7924800" cy="533400"/>
              <a:chOff x="1219200" y="6172200"/>
              <a:chExt cx="7924800" cy="533400"/>
            </a:xfrm>
          </p:grpSpPr>
          <p:sp>
            <p:nvSpPr>
              <p:cNvPr id="8" name="Right Arrow 7">
                <a:hlinkClick r:id="rId2" action="ppaction://hlinksldjump"/>
              </p:cNvPr>
              <p:cNvSpPr/>
              <p:nvPr/>
            </p:nvSpPr>
            <p:spPr>
              <a:xfrm>
                <a:off x="1219200" y="6172200"/>
                <a:ext cx="533400" cy="457200"/>
              </a:xfrm>
              <a:prstGeom prst="rightArrow">
                <a:avLst/>
              </a:prstGeom>
              <a:solidFill>
                <a:srgbClr val="00B05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p>
            </p:txBody>
          </p:sp>
          <p:sp>
            <p:nvSpPr>
              <p:cNvPr id="9" name="Multiply 8">
                <a:hlinkClick r:id="rId3" action="ppaction://hlinksldjump"/>
              </p:cNvPr>
              <p:cNvSpPr/>
              <p:nvPr/>
            </p:nvSpPr>
            <p:spPr>
              <a:xfrm>
                <a:off x="8534400" y="6172200"/>
                <a:ext cx="609600" cy="533400"/>
              </a:xfrm>
              <a:prstGeom prst="mathMultiply">
                <a:avLst/>
              </a:prstGeom>
              <a:solidFill>
                <a:srgbClr val="FF0000"/>
              </a:solidFill>
              <a:ln/>
              <a:effectLst>
                <a:outerShdw blurRad="76200" dist="12700" dir="2700000" sy="-23000" kx="-800400" algn="bl" rotWithShape="0">
                  <a:prstClr val="black">
                    <a:alpha val="2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sp>
          <p:nvSpPr>
            <p:cNvPr id="6" name="Action Button: Home 5">
              <a:hlinkClick r:id="rId4" action="ppaction://hlinksldjump" highlightClick="1"/>
            </p:cNvPr>
            <p:cNvSpPr/>
            <p:nvPr/>
          </p:nvSpPr>
          <p:spPr>
            <a:xfrm>
              <a:off x="1905000" y="6172200"/>
              <a:ext cx="685800" cy="533400"/>
            </a:xfrm>
            <a:prstGeom prst="actionButtonHome">
              <a:avLst/>
            </a:prstGeom>
            <a:ln>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7" name="Left Arrow 6">
              <a:hlinkClick r:id="rId5" action="ppaction://hlinksldjump"/>
            </p:cNvPr>
            <p:cNvSpPr/>
            <p:nvPr/>
          </p:nvSpPr>
          <p:spPr>
            <a:xfrm>
              <a:off x="304800" y="6172200"/>
              <a:ext cx="533400" cy="457200"/>
            </a:xfrm>
            <a:prstGeom prst="leftArrow">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pic>
        <p:nvPicPr>
          <p:cNvPr id="10" name="Picture 9" descr="TURBO 001.jpg"/>
          <p:cNvPicPr>
            <a:picLocks noChangeAspect="1"/>
          </p:cNvPicPr>
          <p:nvPr/>
        </p:nvPicPr>
        <p:blipFill>
          <a:blip r:embed="rId6" cstate="print"/>
          <a:stretch>
            <a:fillRect/>
          </a:stretch>
        </p:blipFill>
        <p:spPr>
          <a:xfrm>
            <a:off x="304800" y="838200"/>
            <a:ext cx="2819400" cy="2102655"/>
          </a:xfrm>
          <a:prstGeom prst="rect">
            <a:avLst/>
          </a:prstGeom>
          <a:ln w="28575">
            <a:solidFill>
              <a:srgbClr val="33CCFF"/>
            </a:solidFill>
          </a:ln>
        </p:spPr>
      </p:pic>
      <p:pic>
        <p:nvPicPr>
          <p:cNvPr id="11" name="Picture 10" descr="TURBO 002.jpg"/>
          <p:cNvPicPr>
            <a:picLocks noChangeAspect="1"/>
          </p:cNvPicPr>
          <p:nvPr/>
        </p:nvPicPr>
        <p:blipFill>
          <a:blip r:embed="rId7" cstate="print"/>
          <a:stretch>
            <a:fillRect/>
          </a:stretch>
        </p:blipFill>
        <p:spPr>
          <a:xfrm>
            <a:off x="228600" y="3276600"/>
            <a:ext cx="4052843" cy="2478024"/>
          </a:xfrm>
          <a:prstGeom prst="rect">
            <a:avLst/>
          </a:prstGeom>
          <a:ln w="76200">
            <a:solidFill>
              <a:srgbClr val="33CCFF"/>
            </a:solidFill>
          </a:ln>
        </p:spPr>
      </p:pic>
      <p:sp>
        <p:nvSpPr>
          <p:cNvPr id="12" name="Rectangle 11"/>
          <p:cNvSpPr/>
          <p:nvPr/>
        </p:nvSpPr>
        <p:spPr>
          <a:xfrm>
            <a:off x="4648200" y="2362200"/>
            <a:ext cx="4343400" cy="3693319"/>
          </a:xfrm>
          <a:prstGeom prst="rect">
            <a:avLst/>
          </a:prstGeom>
          <a:ln w="76200">
            <a:solidFill>
              <a:srgbClr val="FF6600"/>
            </a:solidFill>
          </a:ln>
        </p:spPr>
        <p:txBody>
          <a:bodyPr wrap="square">
            <a:spAutoFit/>
          </a:bodyPr>
          <a:lstStyle/>
          <a:p>
            <a:pPr algn="ctr"/>
            <a:r>
              <a:rPr lang="en-US" dirty="0" smtClean="0">
                <a:latin typeface="Agency FB" pitchFamily="34" charset="0"/>
              </a:rPr>
              <a:t>The Turbo is also referred to as the turbo charger. The turbo increases the power output of an engine while surviving extreme operating conditions. Turbochargers are a type of forced induction system. They compress the air flowing into the engine. The advantage of compressing the air is that it lets the engine squeeze more air into a cylinder, and more air means that more fuel can be added. Therefore, you get more power from each explosion in each cylinder. A turbocharged engine produces more power overall than the same engine without the charging. This can significantly improve the power-to-weight ratio for the engine. Therefore making the car faster.</a:t>
            </a:r>
          </a:p>
        </p:txBody>
      </p:sp>
      <p:pic>
        <p:nvPicPr>
          <p:cNvPr id="13" name="Picture 12" descr="040503_Mclaren.gif"/>
          <p:cNvPicPr>
            <a:picLocks noChangeAspect="1"/>
          </p:cNvPicPr>
          <p:nvPr/>
        </p:nvPicPr>
        <p:blipFill>
          <a:blip r:embed="rId8" cstate="print"/>
          <a:stretch>
            <a:fillRect/>
          </a:stretch>
        </p:blipFill>
        <p:spPr>
          <a:xfrm>
            <a:off x="7772400" y="152400"/>
            <a:ext cx="1219200" cy="1649506"/>
          </a:xfrm>
          <a:prstGeom prst="rect">
            <a:avLst/>
          </a:prstGeom>
          <a:ln w="28575">
            <a:solidFill>
              <a:srgbClr val="FFC000"/>
            </a:solidFill>
          </a:ln>
        </p:spPr>
      </p:pic>
      <p:cxnSp>
        <p:nvCxnSpPr>
          <p:cNvPr id="15" name="Straight Connector 14"/>
          <p:cNvCxnSpPr/>
          <p:nvPr/>
        </p:nvCxnSpPr>
        <p:spPr>
          <a:xfrm>
            <a:off x="5105400" y="2057400"/>
            <a:ext cx="22098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Click="0">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hlinkClick r:id="rId2" action="ppaction://hlinksldjump"/>
          </p:cNvPr>
          <p:cNvSpPr/>
          <p:nvPr/>
        </p:nvSpPr>
        <p:spPr>
          <a:xfrm>
            <a:off x="6400800" y="4724400"/>
            <a:ext cx="1219200" cy="121920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GB" dirty="0" smtClean="0">
                <a:solidFill>
                  <a:srgbClr val="FF0000"/>
                </a:solidFill>
                <a:latin typeface="Agency FB" pitchFamily="34" charset="0"/>
              </a:rPr>
              <a:t>Question </a:t>
            </a:r>
            <a:r>
              <a:rPr lang="en-GB" sz="2800" b="1" dirty="0" smtClean="0">
                <a:solidFill>
                  <a:srgbClr val="FF0000"/>
                </a:solidFill>
                <a:latin typeface="Agency FB" pitchFamily="34" charset="0"/>
              </a:rPr>
              <a:t>6</a:t>
            </a:r>
            <a:endParaRPr lang="en-GB" b="1" dirty="0">
              <a:solidFill>
                <a:srgbClr val="FF0000"/>
              </a:solidFill>
              <a:latin typeface="Agency FB" pitchFamily="34" charset="0"/>
            </a:endParaRPr>
          </a:p>
        </p:txBody>
      </p:sp>
      <p:sp>
        <p:nvSpPr>
          <p:cNvPr id="17" name="Oval 16">
            <a:hlinkClick r:id="rId3" action="ppaction://hlinksldjump"/>
          </p:cNvPr>
          <p:cNvSpPr/>
          <p:nvPr/>
        </p:nvSpPr>
        <p:spPr>
          <a:xfrm>
            <a:off x="4267200" y="4724400"/>
            <a:ext cx="1219200" cy="121920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GB" dirty="0" smtClean="0">
                <a:solidFill>
                  <a:srgbClr val="FF0000"/>
                </a:solidFill>
                <a:latin typeface="Agency FB" pitchFamily="34" charset="0"/>
              </a:rPr>
              <a:t>Question </a:t>
            </a:r>
            <a:r>
              <a:rPr lang="en-GB" sz="2800" b="1" dirty="0" smtClean="0">
                <a:solidFill>
                  <a:srgbClr val="FF0000"/>
                </a:solidFill>
                <a:latin typeface="Agency FB" pitchFamily="34" charset="0"/>
              </a:rPr>
              <a:t>5</a:t>
            </a:r>
            <a:endParaRPr lang="en-GB" b="1" dirty="0">
              <a:solidFill>
                <a:srgbClr val="FF0000"/>
              </a:solidFill>
              <a:latin typeface="Agency FB" pitchFamily="34" charset="0"/>
            </a:endParaRPr>
          </a:p>
        </p:txBody>
      </p:sp>
      <p:sp>
        <p:nvSpPr>
          <p:cNvPr id="18" name="Oval 17">
            <a:hlinkClick r:id="rId4" action="ppaction://hlinksldjump"/>
          </p:cNvPr>
          <p:cNvSpPr/>
          <p:nvPr/>
        </p:nvSpPr>
        <p:spPr>
          <a:xfrm>
            <a:off x="1828800" y="4648200"/>
            <a:ext cx="1219200" cy="121920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GB" dirty="0" smtClean="0">
                <a:solidFill>
                  <a:srgbClr val="FF0000"/>
                </a:solidFill>
                <a:latin typeface="Agency FB" pitchFamily="34" charset="0"/>
              </a:rPr>
              <a:t>Question </a:t>
            </a:r>
            <a:r>
              <a:rPr lang="en-GB" sz="2800" b="1" dirty="0" smtClean="0">
                <a:solidFill>
                  <a:srgbClr val="FF0000"/>
                </a:solidFill>
                <a:latin typeface="Agency FB" pitchFamily="34" charset="0"/>
              </a:rPr>
              <a:t>4</a:t>
            </a:r>
            <a:endParaRPr lang="en-GB" b="1" dirty="0">
              <a:solidFill>
                <a:srgbClr val="FF0000"/>
              </a:solidFill>
              <a:latin typeface="Agency FB" pitchFamily="34" charset="0"/>
            </a:endParaRPr>
          </a:p>
        </p:txBody>
      </p:sp>
      <p:sp>
        <p:nvSpPr>
          <p:cNvPr id="19" name="Oval 18">
            <a:hlinkClick r:id="rId5" action="ppaction://hlinksldjump"/>
          </p:cNvPr>
          <p:cNvSpPr/>
          <p:nvPr/>
        </p:nvSpPr>
        <p:spPr>
          <a:xfrm>
            <a:off x="6324600" y="3124200"/>
            <a:ext cx="1219200" cy="121920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GB" dirty="0" smtClean="0">
                <a:solidFill>
                  <a:srgbClr val="FF0000"/>
                </a:solidFill>
                <a:latin typeface="Agency FB" pitchFamily="34" charset="0"/>
              </a:rPr>
              <a:t>Question </a:t>
            </a:r>
            <a:r>
              <a:rPr lang="en-GB" sz="2800" b="1" dirty="0" smtClean="0">
                <a:solidFill>
                  <a:srgbClr val="FF0000"/>
                </a:solidFill>
                <a:latin typeface="Agency FB" pitchFamily="34" charset="0"/>
              </a:rPr>
              <a:t>3</a:t>
            </a:r>
            <a:endParaRPr lang="en-GB" b="1" dirty="0">
              <a:solidFill>
                <a:srgbClr val="FF0000"/>
              </a:solidFill>
              <a:latin typeface="Agency FB" pitchFamily="34" charset="0"/>
            </a:endParaRPr>
          </a:p>
        </p:txBody>
      </p:sp>
      <p:sp>
        <p:nvSpPr>
          <p:cNvPr id="20" name="Oval 19">
            <a:hlinkClick r:id="rId6" action="ppaction://hlinksldjump"/>
          </p:cNvPr>
          <p:cNvSpPr/>
          <p:nvPr/>
        </p:nvSpPr>
        <p:spPr>
          <a:xfrm>
            <a:off x="4191000" y="3124200"/>
            <a:ext cx="1219200" cy="121920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GB" dirty="0" smtClean="0">
                <a:solidFill>
                  <a:srgbClr val="FF0000"/>
                </a:solidFill>
                <a:latin typeface="Agency FB" pitchFamily="34" charset="0"/>
              </a:rPr>
              <a:t>Question </a:t>
            </a:r>
            <a:r>
              <a:rPr lang="en-GB" sz="2800" b="1" dirty="0" smtClean="0">
                <a:solidFill>
                  <a:srgbClr val="FF0000"/>
                </a:solidFill>
                <a:latin typeface="Agency FB" pitchFamily="34" charset="0"/>
              </a:rPr>
              <a:t>2</a:t>
            </a:r>
            <a:endParaRPr lang="en-GB" b="1" dirty="0">
              <a:solidFill>
                <a:srgbClr val="FF0000"/>
              </a:solidFill>
              <a:latin typeface="Agency FB" pitchFamily="34" charset="0"/>
            </a:endParaRPr>
          </a:p>
        </p:txBody>
      </p:sp>
      <p:sp>
        <p:nvSpPr>
          <p:cNvPr id="2" name="TextBox 1"/>
          <p:cNvSpPr txBox="1"/>
          <p:nvPr/>
        </p:nvSpPr>
        <p:spPr>
          <a:xfrm>
            <a:off x="1447800" y="0"/>
            <a:ext cx="6172200" cy="707886"/>
          </a:xfrm>
          <a:prstGeom prst="rect">
            <a:avLst/>
          </a:prstGeom>
          <a:noFill/>
        </p:spPr>
        <p:txBody>
          <a:bodyPr wrap="square" rtlCol="0">
            <a:spAutoFit/>
          </a:bodyPr>
          <a:lstStyle/>
          <a:p>
            <a:pPr algn="ctr"/>
            <a:r>
              <a:rPr lang="en-GB" sz="40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rPr>
              <a:t>BASIC AUTOMOTIVE ENGINE PARTS</a:t>
            </a:r>
            <a:endParaRPr lang="en-GB" sz="40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ndParaRPr>
          </a:p>
        </p:txBody>
      </p:sp>
      <p:sp>
        <p:nvSpPr>
          <p:cNvPr id="3" name="TextBox 2"/>
          <p:cNvSpPr txBox="1"/>
          <p:nvPr/>
        </p:nvSpPr>
        <p:spPr>
          <a:xfrm>
            <a:off x="2819400" y="609600"/>
            <a:ext cx="4343400" cy="1862048"/>
          </a:xfrm>
          <a:prstGeom prst="rect">
            <a:avLst/>
          </a:prstGeom>
          <a:noFill/>
        </p:spPr>
        <p:txBody>
          <a:bodyPr wrap="square" rtlCol="0">
            <a:spAutoFit/>
          </a:bodyPr>
          <a:lstStyle/>
          <a:p>
            <a:pPr algn="ctr"/>
            <a:r>
              <a:rPr lang="en-US" sz="11500" b="1" i="1" dirty="0" smtClean="0">
                <a:ln w="17780" cmpd="sng">
                  <a:solidFill>
                    <a:schemeClr val="bg1"/>
                  </a:solidFill>
                  <a:prstDash val="solid"/>
                  <a:miter lim="800000"/>
                </a:ln>
                <a:effectLst>
                  <a:outerShdw blurRad="50800" algn="tl" rotWithShape="0">
                    <a:srgbClr val="000000"/>
                  </a:outerShdw>
                </a:effectLst>
                <a:latin typeface="Agency FB" pitchFamily="34" charset="0"/>
              </a:rPr>
              <a:t>QUIZ  </a:t>
            </a:r>
            <a:r>
              <a:rPr lang="en-US" sz="5400" b="1" i="1" dirty="0" smtClean="0">
                <a:ln w="17780" cmpd="sng">
                  <a:solidFill>
                    <a:schemeClr val="bg1"/>
                  </a:solidFill>
                  <a:prstDash val="solid"/>
                  <a:miter lim="800000"/>
                </a:ln>
                <a:effectLst>
                  <a:outerShdw blurRad="50800" algn="tl" rotWithShape="0">
                    <a:srgbClr val="000000"/>
                  </a:outerShdw>
                </a:effectLst>
                <a:latin typeface="Agency FB" pitchFamily="34" charset="0"/>
              </a:rPr>
              <a:t>menu</a:t>
            </a:r>
            <a:endParaRPr lang="en-US" sz="23900" b="1" i="1" dirty="0">
              <a:ln w="17780" cmpd="sng">
                <a:solidFill>
                  <a:schemeClr val="bg1"/>
                </a:solidFill>
                <a:prstDash val="solid"/>
                <a:miter lim="800000"/>
              </a:ln>
              <a:effectLst>
                <a:outerShdw blurRad="50800" algn="tl" rotWithShape="0">
                  <a:srgbClr val="000000"/>
                </a:outerShdw>
              </a:effectLst>
              <a:latin typeface="Agency FB" pitchFamily="34" charset="0"/>
            </a:endParaRPr>
          </a:p>
        </p:txBody>
      </p:sp>
      <p:sp>
        <p:nvSpPr>
          <p:cNvPr id="4" name="TextBox 3"/>
          <p:cNvSpPr txBox="1"/>
          <p:nvPr/>
        </p:nvSpPr>
        <p:spPr>
          <a:xfrm>
            <a:off x="609600" y="2286000"/>
            <a:ext cx="8077200" cy="646331"/>
          </a:xfrm>
          <a:prstGeom prst="rect">
            <a:avLst/>
          </a:prstGeom>
          <a:noFill/>
        </p:spPr>
        <p:txBody>
          <a:bodyPr wrap="square" rtlCol="0">
            <a:spAutoFit/>
          </a:bodyPr>
          <a:lstStyle/>
          <a:p>
            <a:pPr algn="ctr"/>
            <a:r>
              <a:rPr lang="en-GB" sz="3600" dirty="0" smtClean="0">
                <a:solidFill>
                  <a:srgbClr val="FF0000"/>
                </a:solidFill>
                <a:latin typeface="Agency FB" pitchFamily="34" charset="0"/>
              </a:rPr>
              <a:t>Test yourself on what you have learnt, pick a Question</a:t>
            </a:r>
            <a:endParaRPr lang="en-GB" sz="3600" dirty="0">
              <a:solidFill>
                <a:srgbClr val="FF0000"/>
              </a:solidFill>
              <a:latin typeface="Agency FB" pitchFamily="34" charset="0"/>
            </a:endParaRPr>
          </a:p>
        </p:txBody>
      </p:sp>
      <p:sp>
        <p:nvSpPr>
          <p:cNvPr id="15" name="Oval 14">
            <a:hlinkClick r:id="rId7" action="ppaction://hlinksldjump"/>
          </p:cNvPr>
          <p:cNvSpPr/>
          <p:nvPr/>
        </p:nvSpPr>
        <p:spPr>
          <a:xfrm>
            <a:off x="1905000" y="3124200"/>
            <a:ext cx="1219200" cy="121920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GB" dirty="0" smtClean="0">
                <a:solidFill>
                  <a:srgbClr val="FF0000"/>
                </a:solidFill>
                <a:latin typeface="Agency FB" pitchFamily="34" charset="0"/>
              </a:rPr>
              <a:t>Question </a:t>
            </a:r>
            <a:r>
              <a:rPr lang="en-GB" sz="2800" b="1" dirty="0" smtClean="0">
                <a:solidFill>
                  <a:srgbClr val="FF0000"/>
                </a:solidFill>
                <a:latin typeface="Agency FB" pitchFamily="34" charset="0"/>
              </a:rPr>
              <a:t>1</a:t>
            </a:r>
            <a:endParaRPr lang="en-GB" b="1" dirty="0">
              <a:solidFill>
                <a:srgbClr val="FF0000"/>
              </a:solidFill>
              <a:latin typeface="Agency FB" pitchFamily="34" charset="0"/>
            </a:endParaRPr>
          </a:p>
        </p:txBody>
      </p:sp>
      <p:grpSp>
        <p:nvGrpSpPr>
          <p:cNvPr id="21" name="Group 20"/>
          <p:cNvGrpSpPr/>
          <p:nvPr/>
        </p:nvGrpSpPr>
        <p:grpSpPr>
          <a:xfrm>
            <a:off x="304800" y="6172200"/>
            <a:ext cx="8610600" cy="533400"/>
            <a:chOff x="304800" y="6172200"/>
            <a:chExt cx="8610600" cy="533400"/>
          </a:xfrm>
        </p:grpSpPr>
        <p:grpSp>
          <p:nvGrpSpPr>
            <p:cNvPr id="22" name="Group 5"/>
            <p:cNvGrpSpPr/>
            <p:nvPr/>
          </p:nvGrpSpPr>
          <p:grpSpPr>
            <a:xfrm>
              <a:off x="990600" y="6172200"/>
              <a:ext cx="7924800" cy="533400"/>
              <a:chOff x="1219200" y="6172200"/>
              <a:chExt cx="7924800" cy="533400"/>
            </a:xfrm>
          </p:grpSpPr>
          <p:sp>
            <p:nvSpPr>
              <p:cNvPr id="25" name="Right Arrow 24">
                <a:hlinkClick r:id="rId6" action="ppaction://hlinksldjump"/>
              </p:cNvPr>
              <p:cNvSpPr/>
              <p:nvPr/>
            </p:nvSpPr>
            <p:spPr>
              <a:xfrm>
                <a:off x="1219200" y="6172200"/>
                <a:ext cx="533400" cy="457200"/>
              </a:xfrm>
              <a:prstGeom prst="rightArrow">
                <a:avLst/>
              </a:prstGeom>
              <a:solidFill>
                <a:srgbClr val="00B05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p>
            </p:txBody>
          </p:sp>
          <p:sp>
            <p:nvSpPr>
              <p:cNvPr id="26" name="Multiply 25">
                <a:hlinkClick r:id="rId8" action="ppaction://hlinksldjump"/>
              </p:cNvPr>
              <p:cNvSpPr/>
              <p:nvPr/>
            </p:nvSpPr>
            <p:spPr>
              <a:xfrm>
                <a:off x="8534400" y="6172200"/>
                <a:ext cx="609600" cy="533400"/>
              </a:xfrm>
              <a:prstGeom prst="mathMultiply">
                <a:avLst/>
              </a:prstGeom>
              <a:solidFill>
                <a:srgbClr val="FF0000"/>
              </a:solidFill>
              <a:ln/>
              <a:effectLst>
                <a:outerShdw blurRad="76200" dist="12700" dir="2700000" sy="-23000" kx="-800400" algn="bl" rotWithShape="0">
                  <a:prstClr val="black">
                    <a:alpha val="2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sp>
          <p:nvSpPr>
            <p:cNvPr id="23" name="Action Button: Home 22">
              <a:hlinkClick r:id="rId9" action="ppaction://hlinksldjump" highlightClick="1"/>
            </p:cNvPr>
            <p:cNvSpPr/>
            <p:nvPr/>
          </p:nvSpPr>
          <p:spPr>
            <a:xfrm>
              <a:off x="1905000" y="6172200"/>
              <a:ext cx="685800" cy="533400"/>
            </a:xfrm>
            <a:prstGeom prst="actionButtonHome">
              <a:avLst/>
            </a:prstGeom>
            <a:ln>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24" name="Left Arrow 23">
              <a:hlinkClick r:id="rId10" action="ppaction://hlinksldjump"/>
            </p:cNvPr>
            <p:cNvSpPr/>
            <p:nvPr/>
          </p:nvSpPr>
          <p:spPr>
            <a:xfrm>
              <a:off x="304800" y="6172200"/>
              <a:ext cx="533400" cy="457200"/>
            </a:xfrm>
            <a:prstGeom prst="leftArrow">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spTree>
  </p:cSld>
  <p:clrMapOvr>
    <a:masterClrMapping/>
  </p:clrMapOvr>
  <p:transition advClick="0">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0"/>
            <a:ext cx="6172200" cy="707886"/>
          </a:xfrm>
          <a:prstGeom prst="rect">
            <a:avLst/>
          </a:prstGeom>
          <a:noFill/>
        </p:spPr>
        <p:txBody>
          <a:bodyPr wrap="square" rtlCol="0">
            <a:spAutoFit/>
          </a:bodyPr>
          <a:lstStyle/>
          <a:p>
            <a:pPr algn="ctr"/>
            <a:r>
              <a:rPr lang="en-GB" sz="40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rPr>
              <a:t>BASIC AUTOMOTIVE ENGINE PARTS</a:t>
            </a:r>
            <a:endParaRPr lang="en-GB" sz="40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ndParaRPr>
          </a:p>
        </p:txBody>
      </p:sp>
      <p:sp>
        <p:nvSpPr>
          <p:cNvPr id="3" name="TextBox 2"/>
          <p:cNvSpPr txBox="1"/>
          <p:nvPr/>
        </p:nvSpPr>
        <p:spPr>
          <a:xfrm>
            <a:off x="2819400" y="609600"/>
            <a:ext cx="3352800" cy="1862048"/>
          </a:xfrm>
          <a:prstGeom prst="rect">
            <a:avLst/>
          </a:prstGeom>
          <a:noFill/>
        </p:spPr>
        <p:txBody>
          <a:bodyPr wrap="square" rtlCol="0">
            <a:spAutoFit/>
          </a:bodyPr>
          <a:lstStyle/>
          <a:p>
            <a:pPr algn="ctr"/>
            <a:r>
              <a:rPr lang="en-US" sz="11500" b="1" i="1" dirty="0" smtClean="0">
                <a:ln w="17780" cmpd="sng">
                  <a:solidFill>
                    <a:schemeClr val="bg1"/>
                  </a:solidFill>
                  <a:prstDash val="solid"/>
                  <a:miter lim="800000"/>
                </a:ln>
                <a:effectLst>
                  <a:outerShdw blurRad="50800" algn="tl" rotWithShape="0">
                    <a:srgbClr val="000000"/>
                  </a:outerShdw>
                </a:effectLst>
                <a:latin typeface="Agency FB" pitchFamily="34" charset="0"/>
              </a:rPr>
              <a:t>QUIZ</a:t>
            </a:r>
            <a:endParaRPr lang="en-US" sz="11500" b="1" i="1" dirty="0">
              <a:ln w="17780" cmpd="sng">
                <a:solidFill>
                  <a:schemeClr val="bg1"/>
                </a:solidFill>
                <a:prstDash val="solid"/>
                <a:miter lim="800000"/>
              </a:ln>
              <a:effectLst>
                <a:outerShdw blurRad="50800" algn="tl" rotWithShape="0">
                  <a:srgbClr val="000000"/>
                </a:outerShdw>
              </a:effectLst>
              <a:latin typeface="Agency FB" pitchFamily="34" charset="0"/>
            </a:endParaRPr>
          </a:p>
        </p:txBody>
      </p:sp>
      <p:sp>
        <p:nvSpPr>
          <p:cNvPr id="4" name="TextBox 3"/>
          <p:cNvSpPr txBox="1"/>
          <p:nvPr/>
        </p:nvSpPr>
        <p:spPr>
          <a:xfrm>
            <a:off x="2209800" y="1752600"/>
            <a:ext cx="4648200" cy="2308324"/>
          </a:xfrm>
          <a:prstGeom prst="rect">
            <a:avLst/>
          </a:prstGeom>
          <a:noFill/>
        </p:spPr>
        <p:txBody>
          <a:bodyPr wrap="square" rtlCol="0">
            <a:spAutoFit/>
          </a:bodyPr>
          <a:lstStyle/>
          <a:p>
            <a:pPr algn="ctr"/>
            <a:endParaRPr lang="en-US" dirty="0" smtClean="0">
              <a:latin typeface="Agency FB" pitchFamily="34" charset="0"/>
            </a:endParaRPr>
          </a:p>
          <a:p>
            <a:pPr algn="ctr"/>
            <a:endParaRPr lang="en-US" sz="2400" b="1" dirty="0" smtClean="0">
              <a:latin typeface="Agency FB" pitchFamily="34" charset="0"/>
            </a:endParaRPr>
          </a:p>
          <a:p>
            <a:pPr algn="ctr"/>
            <a:r>
              <a:rPr lang="en-US" sz="2400" b="1" dirty="0" smtClean="0">
                <a:latin typeface="Agency FB" pitchFamily="34" charset="0"/>
              </a:rPr>
              <a:t>QUESTION 1</a:t>
            </a:r>
            <a:endParaRPr lang="en-US" sz="1400" dirty="0" smtClean="0">
              <a:latin typeface="Agency FB" pitchFamily="34" charset="0"/>
            </a:endParaRPr>
          </a:p>
          <a:p>
            <a:pPr algn="ctr"/>
            <a:r>
              <a:rPr lang="en-US" sz="2400" dirty="0" smtClean="0">
                <a:latin typeface="Agency FB" pitchFamily="34" charset="0"/>
              </a:rPr>
              <a:t>What are 3 the main engine layouts?</a:t>
            </a:r>
          </a:p>
          <a:p>
            <a:pPr algn="ctr"/>
            <a:endParaRPr lang="en-US" dirty="0" smtClean="0"/>
          </a:p>
          <a:p>
            <a:pPr algn="ctr"/>
            <a:endParaRPr lang="en-US" dirty="0" smtClean="0"/>
          </a:p>
          <a:p>
            <a:pPr algn="ctr"/>
            <a:r>
              <a:rPr lang="en-US" dirty="0" smtClean="0"/>
              <a:t> </a:t>
            </a:r>
            <a:endParaRPr lang="en-US" dirty="0"/>
          </a:p>
        </p:txBody>
      </p:sp>
      <p:pic>
        <p:nvPicPr>
          <p:cNvPr id="5" name="Picture 4" descr="040503_Mclaren.gif"/>
          <p:cNvPicPr>
            <a:picLocks noChangeAspect="1"/>
          </p:cNvPicPr>
          <p:nvPr/>
        </p:nvPicPr>
        <p:blipFill>
          <a:blip r:embed="rId2" cstate="print"/>
          <a:stretch>
            <a:fillRect/>
          </a:stretch>
        </p:blipFill>
        <p:spPr>
          <a:xfrm>
            <a:off x="685800" y="762000"/>
            <a:ext cx="1676400" cy="22680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2" descr="H:\OCR FOLDER\unit 4\ao3\images\bugatti veyron engine.jpg"/>
          <p:cNvPicPr>
            <a:picLocks noChangeAspect="1" noChangeArrowheads="1"/>
          </p:cNvPicPr>
          <p:nvPr/>
        </p:nvPicPr>
        <p:blipFill>
          <a:blip r:embed="rId3" cstate="print"/>
          <a:srcRect/>
          <a:stretch>
            <a:fillRect/>
          </a:stretch>
        </p:blipFill>
        <p:spPr bwMode="auto">
          <a:xfrm>
            <a:off x="6400800" y="990600"/>
            <a:ext cx="2464319" cy="18482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7" name="Group 6"/>
          <p:cNvGrpSpPr/>
          <p:nvPr/>
        </p:nvGrpSpPr>
        <p:grpSpPr>
          <a:xfrm>
            <a:off x="304800" y="6172200"/>
            <a:ext cx="8610600" cy="533400"/>
            <a:chOff x="304800" y="6172200"/>
            <a:chExt cx="8610600" cy="533400"/>
          </a:xfrm>
        </p:grpSpPr>
        <p:grpSp>
          <p:nvGrpSpPr>
            <p:cNvPr id="8" name="Group 5"/>
            <p:cNvGrpSpPr/>
            <p:nvPr/>
          </p:nvGrpSpPr>
          <p:grpSpPr>
            <a:xfrm>
              <a:off x="990600" y="6172200"/>
              <a:ext cx="7924800" cy="533400"/>
              <a:chOff x="1219200" y="6172200"/>
              <a:chExt cx="7924800" cy="533400"/>
            </a:xfrm>
          </p:grpSpPr>
          <p:sp>
            <p:nvSpPr>
              <p:cNvPr id="11" name="Right Arrow 10">
                <a:hlinkClick r:id="rId4" action="ppaction://hlinksldjump"/>
              </p:cNvPr>
              <p:cNvSpPr/>
              <p:nvPr/>
            </p:nvSpPr>
            <p:spPr>
              <a:xfrm>
                <a:off x="1219200" y="6172200"/>
                <a:ext cx="533400" cy="457200"/>
              </a:xfrm>
              <a:prstGeom prst="rightArrow">
                <a:avLst/>
              </a:prstGeom>
              <a:solidFill>
                <a:srgbClr val="00B05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p>
            </p:txBody>
          </p:sp>
          <p:sp>
            <p:nvSpPr>
              <p:cNvPr id="12" name="Multiply 11">
                <a:hlinkClick r:id="rId5" action="ppaction://hlinksldjump"/>
              </p:cNvPr>
              <p:cNvSpPr/>
              <p:nvPr/>
            </p:nvSpPr>
            <p:spPr>
              <a:xfrm>
                <a:off x="8534400" y="6172200"/>
                <a:ext cx="609600" cy="533400"/>
              </a:xfrm>
              <a:prstGeom prst="mathMultiply">
                <a:avLst/>
              </a:prstGeom>
              <a:solidFill>
                <a:srgbClr val="FF0000"/>
              </a:solidFill>
              <a:ln/>
              <a:effectLst>
                <a:outerShdw blurRad="76200" dist="12700" dir="2700000" sy="-23000" kx="-800400" algn="bl" rotWithShape="0">
                  <a:prstClr val="black">
                    <a:alpha val="2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sp>
          <p:nvSpPr>
            <p:cNvPr id="9" name="Action Button: Home 8">
              <a:hlinkClick r:id="rId6" action="ppaction://hlinksldjump" highlightClick="1"/>
            </p:cNvPr>
            <p:cNvSpPr/>
            <p:nvPr/>
          </p:nvSpPr>
          <p:spPr>
            <a:xfrm>
              <a:off x="1905000" y="6172200"/>
              <a:ext cx="685800" cy="533400"/>
            </a:xfrm>
            <a:prstGeom prst="actionButtonHome">
              <a:avLst/>
            </a:prstGeom>
            <a:ln>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10" name="Left Arrow 9">
              <a:hlinkClick r:id="rId6" action="ppaction://hlinksldjump"/>
            </p:cNvPr>
            <p:cNvSpPr/>
            <p:nvPr/>
          </p:nvSpPr>
          <p:spPr>
            <a:xfrm>
              <a:off x="304800" y="6172200"/>
              <a:ext cx="533400" cy="457200"/>
            </a:xfrm>
            <a:prstGeom prst="leftArrow">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grpSp>
        <p:nvGrpSpPr>
          <p:cNvPr id="13" name="Group 12"/>
          <p:cNvGrpSpPr/>
          <p:nvPr/>
        </p:nvGrpSpPr>
        <p:grpSpPr>
          <a:xfrm>
            <a:off x="762000" y="3505200"/>
            <a:ext cx="7848600" cy="2209800"/>
            <a:chOff x="838200" y="3352800"/>
            <a:chExt cx="7848600" cy="2209800"/>
          </a:xfrm>
        </p:grpSpPr>
        <p:sp>
          <p:nvSpPr>
            <p:cNvPr id="15" name="Rectangle 14">
              <a:hlinkClick r:id="rId7" action="ppaction://hlinksldjump"/>
            </p:cNvPr>
            <p:cNvSpPr/>
            <p:nvPr/>
          </p:nvSpPr>
          <p:spPr>
            <a:xfrm>
              <a:off x="838200" y="3352800"/>
              <a:ext cx="7848600"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smtClean="0">
                  <a:latin typeface="Agency FB" pitchFamily="34" charset="0"/>
                </a:rPr>
                <a:t>A)</a:t>
              </a:r>
              <a:r>
                <a:rPr lang="en-US" sz="3200" dirty="0" smtClean="0">
                  <a:latin typeface="Agency FB" pitchFamily="34" charset="0"/>
                </a:rPr>
                <a:t> V, flat, inline. </a:t>
              </a:r>
              <a:endParaRPr lang="en-US" sz="3200" dirty="0">
                <a:latin typeface="Agency FB" pitchFamily="34" charset="0"/>
              </a:endParaRPr>
            </a:p>
          </p:txBody>
        </p:sp>
        <p:sp>
          <p:nvSpPr>
            <p:cNvPr id="16" name="Rectangle 15">
              <a:hlinkClick r:id="rId8" action="ppaction://hlinksldjump"/>
            </p:cNvPr>
            <p:cNvSpPr/>
            <p:nvPr/>
          </p:nvSpPr>
          <p:spPr>
            <a:xfrm>
              <a:off x="838200" y="4267200"/>
              <a:ext cx="7848600"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smtClean="0">
                  <a:latin typeface="Agency FB" pitchFamily="34" charset="0"/>
                </a:rPr>
                <a:t>B)</a:t>
              </a:r>
              <a:r>
                <a:rPr lang="en-US" sz="3200" dirty="0" smtClean="0">
                  <a:latin typeface="Agency FB" pitchFamily="34" charset="0"/>
                </a:rPr>
                <a:t> F,V, crossline.</a:t>
              </a:r>
              <a:endParaRPr lang="en-US" sz="3200" dirty="0">
                <a:latin typeface="Agency FB" pitchFamily="34" charset="0"/>
              </a:endParaRPr>
            </a:p>
          </p:txBody>
        </p:sp>
        <p:sp>
          <p:nvSpPr>
            <p:cNvPr id="17" name="Rectangle 16">
              <a:hlinkClick r:id="rId8" action="ppaction://hlinksldjump"/>
            </p:cNvPr>
            <p:cNvSpPr/>
            <p:nvPr/>
          </p:nvSpPr>
          <p:spPr>
            <a:xfrm>
              <a:off x="838200" y="5105400"/>
              <a:ext cx="7848600"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smtClean="0">
                  <a:latin typeface="Agency FB" pitchFamily="34" charset="0"/>
                </a:rPr>
                <a:t>C)</a:t>
              </a:r>
              <a:r>
                <a:rPr lang="en-US" sz="3200" dirty="0" smtClean="0">
                  <a:latin typeface="Agency FB" pitchFamily="34" charset="0"/>
                </a:rPr>
                <a:t> W, crossline, inline.</a:t>
              </a:r>
              <a:endParaRPr lang="en-US" sz="3200" dirty="0">
                <a:latin typeface="Agency FB" pitchFamily="34" charset="0"/>
              </a:endParaRPr>
            </a:p>
          </p:txBody>
        </p:sp>
      </p:grpSp>
    </p:spTree>
  </p:cSld>
  <p:clrMapOvr>
    <a:masterClrMapping/>
  </p:clrMapOvr>
  <p:transition advClick="0">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0"/>
            <a:ext cx="6172200" cy="707886"/>
          </a:xfrm>
          <a:prstGeom prst="rect">
            <a:avLst/>
          </a:prstGeom>
          <a:noFill/>
        </p:spPr>
        <p:txBody>
          <a:bodyPr wrap="square" rtlCol="0">
            <a:spAutoFit/>
          </a:bodyPr>
          <a:lstStyle/>
          <a:p>
            <a:pPr algn="ctr"/>
            <a:r>
              <a:rPr lang="en-GB" sz="40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rPr>
              <a:t>BASIC AUTOMOTIVE ENGINE PARTS</a:t>
            </a:r>
            <a:endParaRPr lang="en-GB" sz="40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ndParaRPr>
          </a:p>
        </p:txBody>
      </p:sp>
      <p:grpSp>
        <p:nvGrpSpPr>
          <p:cNvPr id="5" name="Group 4"/>
          <p:cNvGrpSpPr/>
          <p:nvPr/>
        </p:nvGrpSpPr>
        <p:grpSpPr>
          <a:xfrm>
            <a:off x="685800" y="609600"/>
            <a:ext cx="5486400" cy="2420471"/>
            <a:chOff x="685800" y="609600"/>
            <a:chExt cx="5486400" cy="2420471"/>
          </a:xfrm>
        </p:grpSpPr>
        <p:sp>
          <p:nvSpPr>
            <p:cNvPr id="3" name="TextBox 2"/>
            <p:cNvSpPr txBox="1"/>
            <p:nvPr/>
          </p:nvSpPr>
          <p:spPr>
            <a:xfrm>
              <a:off x="2819400" y="609600"/>
              <a:ext cx="3352800" cy="1862048"/>
            </a:xfrm>
            <a:prstGeom prst="rect">
              <a:avLst/>
            </a:prstGeom>
            <a:noFill/>
          </p:spPr>
          <p:txBody>
            <a:bodyPr wrap="square" rtlCol="0">
              <a:spAutoFit/>
            </a:bodyPr>
            <a:lstStyle/>
            <a:p>
              <a:pPr algn="ctr"/>
              <a:r>
                <a:rPr lang="en-US" sz="11500" b="1" i="1" dirty="0" smtClean="0">
                  <a:ln w="17780" cmpd="sng">
                    <a:solidFill>
                      <a:schemeClr val="bg1"/>
                    </a:solidFill>
                    <a:prstDash val="solid"/>
                    <a:miter lim="800000"/>
                  </a:ln>
                  <a:effectLst>
                    <a:outerShdw blurRad="50800" algn="tl" rotWithShape="0">
                      <a:srgbClr val="000000"/>
                    </a:outerShdw>
                  </a:effectLst>
                  <a:latin typeface="Agency FB" pitchFamily="34" charset="0"/>
                </a:rPr>
                <a:t>QUIZ</a:t>
              </a:r>
              <a:endParaRPr lang="en-US" sz="11500" b="1" i="1" dirty="0">
                <a:ln w="17780" cmpd="sng">
                  <a:solidFill>
                    <a:schemeClr val="bg1"/>
                  </a:solidFill>
                  <a:prstDash val="solid"/>
                  <a:miter lim="800000"/>
                </a:ln>
                <a:effectLst>
                  <a:outerShdw blurRad="50800" algn="tl" rotWithShape="0">
                    <a:srgbClr val="000000"/>
                  </a:outerShdw>
                </a:effectLst>
                <a:latin typeface="Agency FB" pitchFamily="34" charset="0"/>
              </a:endParaRPr>
            </a:p>
          </p:txBody>
        </p:sp>
        <p:pic>
          <p:nvPicPr>
            <p:cNvPr id="4" name="Picture 3" descr="040503_Mclaren.gif"/>
            <p:cNvPicPr>
              <a:picLocks noChangeAspect="1"/>
            </p:cNvPicPr>
            <p:nvPr/>
          </p:nvPicPr>
          <p:blipFill>
            <a:blip r:embed="rId3" cstate="print"/>
            <a:stretch>
              <a:fillRect/>
            </a:stretch>
          </p:blipFill>
          <p:spPr>
            <a:xfrm>
              <a:off x="685800" y="762000"/>
              <a:ext cx="1676400" cy="22680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nvGrpSpPr>
          <p:cNvPr id="6" name="Group 5"/>
          <p:cNvGrpSpPr/>
          <p:nvPr/>
        </p:nvGrpSpPr>
        <p:grpSpPr>
          <a:xfrm>
            <a:off x="304800" y="6172200"/>
            <a:ext cx="8610600" cy="533400"/>
            <a:chOff x="304800" y="6172200"/>
            <a:chExt cx="8610600" cy="533400"/>
          </a:xfrm>
        </p:grpSpPr>
        <p:grpSp>
          <p:nvGrpSpPr>
            <p:cNvPr id="7" name="Group 5"/>
            <p:cNvGrpSpPr/>
            <p:nvPr/>
          </p:nvGrpSpPr>
          <p:grpSpPr>
            <a:xfrm>
              <a:off x="990600" y="6172200"/>
              <a:ext cx="7924800" cy="533400"/>
              <a:chOff x="1219200" y="6172200"/>
              <a:chExt cx="7924800" cy="533400"/>
            </a:xfrm>
          </p:grpSpPr>
          <p:sp>
            <p:nvSpPr>
              <p:cNvPr id="10" name="Right Arrow 9">
                <a:hlinkClick r:id="rId4" action="ppaction://hlinksldjump"/>
              </p:cNvPr>
              <p:cNvSpPr/>
              <p:nvPr/>
            </p:nvSpPr>
            <p:spPr>
              <a:xfrm>
                <a:off x="1219200" y="6172200"/>
                <a:ext cx="533400" cy="457200"/>
              </a:xfrm>
              <a:prstGeom prst="rightArrow">
                <a:avLst/>
              </a:prstGeom>
              <a:solidFill>
                <a:srgbClr val="00B05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p>
            </p:txBody>
          </p:sp>
          <p:sp>
            <p:nvSpPr>
              <p:cNvPr id="11" name="Multiply 10">
                <a:hlinkClick r:id="rId5" action="ppaction://hlinksldjump"/>
              </p:cNvPr>
              <p:cNvSpPr/>
              <p:nvPr/>
            </p:nvSpPr>
            <p:spPr>
              <a:xfrm>
                <a:off x="8534400" y="6172200"/>
                <a:ext cx="609600" cy="533400"/>
              </a:xfrm>
              <a:prstGeom prst="mathMultiply">
                <a:avLst/>
              </a:prstGeom>
              <a:solidFill>
                <a:srgbClr val="FF0000"/>
              </a:solidFill>
              <a:ln/>
              <a:effectLst>
                <a:outerShdw blurRad="76200" dist="12700" dir="2700000" sy="-23000" kx="-800400" algn="bl" rotWithShape="0">
                  <a:prstClr val="black">
                    <a:alpha val="2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sp>
          <p:nvSpPr>
            <p:cNvPr id="8" name="Action Button: Home 7">
              <a:hlinkClick r:id="rId6" action="ppaction://hlinksldjump" highlightClick="1"/>
            </p:cNvPr>
            <p:cNvSpPr/>
            <p:nvPr/>
          </p:nvSpPr>
          <p:spPr>
            <a:xfrm>
              <a:off x="1905000" y="6172200"/>
              <a:ext cx="685800" cy="533400"/>
            </a:xfrm>
            <a:prstGeom prst="actionButtonHome">
              <a:avLst/>
            </a:prstGeom>
            <a:ln>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9" name="Left Arrow 8">
              <a:hlinkClick r:id="rId7" action="ppaction://hlinksldjump"/>
            </p:cNvPr>
            <p:cNvSpPr/>
            <p:nvPr/>
          </p:nvSpPr>
          <p:spPr>
            <a:xfrm>
              <a:off x="304800" y="6172200"/>
              <a:ext cx="533400" cy="457200"/>
            </a:xfrm>
            <a:prstGeom prst="leftArrow">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sp>
        <p:nvSpPr>
          <p:cNvPr id="12" name="TextBox 11"/>
          <p:cNvSpPr txBox="1"/>
          <p:nvPr/>
        </p:nvSpPr>
        <p:spPr>
          <a:xfrm>
            <a:off x="2057400" y="2133600"/>
            <a:ext cx="5410200" cy="2646878"/>
          </a:xfrm>
          <a:prstGeom prst="rect">
            <a:avLst/>
          </a:prstGeom>
          <a:noFill/>
        </p:spPr>
        <p:txBody>
          <a:bodyPr wrap="square" rtlCol="0">
            <a:spAutoFit/>
          </a:bodyPr>
          <a:lstStyle/>
          <a:p>
            <a:pPr algn="ctr"/>
            <a:endParaRPr lang="en-US" dirty="0" smtClean="0">
              <a:latin typeface="Agency FB" pitchFamily="34" charset="0"/>
            </a:endParaRPr>
          </a:p>
          <a:p>
            <a:pPr algn="ctr"/>
            <a:r>
              <a:rPr lang="en-US" sz="2400" b="1" dirty="0" smtClean="0">
                <a:latin typeface="Agency FB" pitchFamily="34" charset="0"/>
              </a:rPr>
              <a:t>QUESTION 2 </a:t>
            </a:r>
          </a:p>
          <a:p>
            <a:pPr algn="ctr"/>
            <a:endParaRPr lang="en-US" sz="1200" dirty="0" smtClean="0">
              <a:latin typeface="Agency FB" pitchFamily="34" charset="0"/>
            </a:endParaRPr>
          </a:p>
          <a:p>
            <a:pPr algn="ctr"/>
            <a:r>
              <a:rPr lang="en-US" sz="2400" dirty="0" smtClean="0">
                <a:latin typeface="Agency FB" pitchFamily="34" charset="0"/>
              </a:rPr>
              <a:t>Which one of these is </a:t>
            </a:r>
            <a:r>
              <a:rPr lang="en-US" sz="2400" b="1" u="sng" dirty="0" smtClean="0">
                <a:latin typeface="Agency FB" pitchFamily="34" charset="0"/>
              </a:rPr>
              <a:t>not</a:t>
            </a:r>
            <a:r>
              <a:rPr lang="en-US" sz="2400" dirty="0" smtClean="0">
                <a:latin typeface="Agency FB" pitchFamily="34" charset="0"/>
              </a:rPr>
              <a:t> a fuel to power an </a:t>
            </a:r>
          </a:p>
          <a:p>
            <a:pPr algn="ctr"/>
            <a:r>
              <a:rPr lang="en-US" sz="2400" dirty="0" smtClean="0">
                <a:latin typeface="Agency FB" pitchFamily="34" charset="0"/>
              </a:rPr>
              <a:t>engine?</a:t>
            </a:r>
          </a:p>
          <a:p>
            <a:pPr algn="ctr"/>
            <a:endParaRPr lang="en-US" sz="2400" dirty="0" smtClean="0"/>
          </a:p>
          <a:p>
            <a:pPr algn="ctr"/>
            <a:endParaRPr lang="en-US" dirty="0" smtClean="0"/>
          </a:p>
          <a:p>
            <a:pPr algn="ctr"/>
            <a:r>
              <a:rPr lang="en-US" dirty="0" smtClean="0"/>
              <a:t> </a:t>
            </a:r>
            <a:endParaRPr lang="en-US" dirty="0"/>
          </a:p>
        </p:txBody>
      </p:sp>
      <p:pic>
        <p:nvPicPr>
          <p:cNvPr id="13" name="Picture 12" descr="fuel pump 01.jpg"/>
          <p:cNvPicPr>
            <a:picLocks noChangeAspect="1"/>
          </p:cNvPicPr>
          <p:nvPr/>
        </p:nvPicPr>
        <p:blipFill>
          <a:blip r:embed="rId8" cstate="print"/>
          <a:stretch>
            <a:fillRect/>
          </a:stretch>
        </p:blipFill>
        <p:spPr>
          <a:xfrm>
            <a:off x="7010400" y="838199"/>
            <a:ext cx="1905000" cy="21757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4" name="Group 13"/>
          <p:cNvGrpSpPr/>
          <p:nvPr/>
        </p:nvGrpSpPr>
        <p:grpSpPr>
          <a:xfrm>
            <a:off x="838200" y="3810000"/>
            <a:ext cx="7848600" cy="2209800"/>
            <a:chOff x="838200" y="3352800"/>
            <a:chExt cx="7848600" cy="2209800"/>
          </a:xfrm>
        </p:grpSpPr>
        <p:sp>
          <p:nvSpPr>
            <p:cNvPr id="16" name="Rectangle 15">
              <a:hlinkClick r:id="rId9" action="ppaction://hlinksldjump"/>
            </p:cNvPr>
            <p:cNvSpPr/>
            <p:nvPr/>
          </p:nvSpPr>
          <p:spPr>
            <a:xfrm>
              <a:off x="838200" y="3352800"/>
              <a:ext cx="7848600"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smtClean="0">
                  <a:latin typeface="Agency FB" pitchFamily="34" charset="0"/>
                </a:rPr>
                <a:t>A) </a:t>
              </a:r>
              <a:r>
                <a:rPr lang="en-US" sz="3200" dirty="0" smtClean="0">
                  <a:latin typeface="Agency FB" pitchFamily="34" charset="0"/>
                </a:rPr>
                <a:t>Diesel</a:t>
              </a:r>
              <a:endParaRPr lang="en-US" sz="3200" dirty="0">
                <a:latin typeface="Agency FB" pitchFamily="34" charset="0"/>
              </a:endParaRPr>
            </a:p>
          </p:txBody>
        </p:sp>
        <p:sp>
          <p:nvSpPr>
            <p:cNvPr id="17" name="Rectangle 16">
              <a:hlinkClick r:id="rId10" action="ppaction://hlinksldjump"/>
            </p:cNvPr>
            <p:cNvSpPr/>
            <p:nvPr/>
          </p:nvSpPr>
          <p:spPr>
            <a:xfrm>
              <a:off x="838200" y="4267200"/>
              <a:ext cx="7848600"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smtClean="0">
                  <a:latin typeface="Agency FB" pitchFamily="34" charset="0"/>
                </a:rPr>
                <a:t>B) </a:t>
              </a:r>
              <a:r>
                <a:rPr lang="en-US" sz="3200" dirty="0" smtClean="0">
                  <a:latin typeface="Agency FB" pitchFamily="34" charset="0"/>
                </a:rPr>
                <a:t>Water </a:t>
              </a:r>
              <a:endParaRPr lang="en-US" sz="3200" dirty="0">
                <a:latin typeface="Agency FB" pitchFamily="34" charset="0"/>
              </a:endParaRPr>
            </a:p>
          </p:txBody>
        </p:sp>
        <p:sp>
          <p:nvSpPr>
            <p:cNvPr id="18" name="Rectangle 17">
              <a:hlinkClick r:id="rId9" action="ppaction://hlinksldjump"/>
            </p:cNvPr>
            <p:cNvSpPr/>
            <p:nvPr/>
          </p:nvSpPr>
          <p:spPr>
            <a:xfrm>
              <a:off x="838200" y="5105400"/>
              <a:ext cx="7848600"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smtClean="0">
                  <a:latin typeface="Agency FB" pitchFamily="34" charset="0"/>
                </a:rPr>
                <a:t>C) </a:t>
              </a:r>
              <a:r>
                <a:rPr lang="en-US" sz="3200" dirty="0" smtClean="0">
                  <a:latin typeface="Agency FB" pitchFamily="34" charset="0"/>
                </a:rPr>
                <a:t>Petrol</a:t>
              </a:r>
              <a:endParaRPr lang="en-US" sz="3200" dirty="0">
                <a:latin typeface="Agency FB" pitchFamily="34" charset="0"/>
              </a:endParaRPr>
            </a:p>
          </p:txBody>
        </p:sp>
      </p:grpSp>
    </p:spTree>
  </p:cSld>
  <p:clrMapOvr>
    <a:masterClrMapping/>
  </p:clrMapOvr>
  <p:transition advClick="0">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0"/>
            <a:ext cx="6172200" cy="707886"/>
          </a:xfrm>
          <a:prstGeom prst="rect">
            <a:avLst/>
          </a:prstGeom>
          <a:noFill/>
        </p:spPr>
        <p:txBody>
          <a:bodyPr wrap="square" rtlCol="0">
            <a:spAutoFit/>
          </a:bodyPr>
          <a:lstStyle/>
          <a:p>
            <a:pPr algn="ctr"/>
            <a:r>
              <a:rPr lang="en-GB" sz="40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rPr>
              <a:t>BASIC AUTOMOTIVE ENGINE PARTS</a:t>
            </a:r>
            <a:endParaRPr lang="en-GB" sz="40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ndParaRPr>
          </a:p>
        </p:txBody>
      </p:sp>
      <p:grpSp>
        <p:nvGrpSpPr>
          <p:cNvPr id="3" name="Group 2"/>
          <p:cNvGrpSpPr/>
          <p:nvPr/>
        </p:nvGrpSpPr>
        <p:grpSpPr>
          <a:xfrm>
            <a:off x="685800" y="609600"/>
            <a:ext cx="5486400" cy="2420471"/>
            <a:chOff x="685800" y="609600"/>
            <a:chExt cx="5486400" cy="2420471"/>
          </a:xfrm>
        </p:grpSpPr>
        <p:sp>
          <p:nvSpPr>
            <p:cNvPr id="4" name="TextBox 3"/>
            <p:cNvSpPr txBox="1"/>
            <p:nvPr/>
          </p:nvSpPr>
          <p:spPr>
            <a:xfrm>
              <a:off x="2819400" y="609600"/>
              <a:ext cx="3352800" cy="1862048"/>
            </a:xfrm>
            <a:prstGeom prst="rect">
              <a:avLst/>
            </a:prstGeom>
            <a:noFill/>
          </p:spPr>
          <p:txBody>
            <a:bodyPr wrap="square" rtlCol="0">
              <a:spAutoFit/>
            </a:bodyPr>
            <a:lstStyle/>
            <a:p>
              <a:pPr algn="ctr"/>
              <a:r>
                <a:rPr lang="en-US" sz="11500" b="1" i="1" dirty="0" smtClean="0">
                  <a:ln w="17780" cmpd="sng">
                    <a:solidFill>
                      <a:schemeClr val="bg1"/>
                    </a:solidFill>
                    <a:prstDash val="solid"/>
                    <a:miter lim="800000"/>
                  </a:ln>
                  <a:effectLst>
                    <a:outerShdw blurRad="50800" algn="tl" rotWithShape="0">
                      <a:srgbClr val="000000"/>
                    </a:outerShdw>
                  </a:effectLst>
                  <a:latin typeface="Agency FB" pitchFamily="34" charset="0"/>
                </a:rPr>
                <a:t>QUIZ</a:t>
              </a:r>
              <a:endParaRPr lang="en-US" sz="11500" b="1" i="1" dirty="0">
                <a:ln w="17780" cmpd="sng">
                  <a:solidFill>
                    <a:schemeClr val="bg1"/>
                  </a:solidFill>
                  <a:prstDash val="solid"/>
                  <a:miter lim="800000"/>
                </a:ln>
                <a:effectLst>
                  <a:outerShdw blurRad="50800" algn="tl" rotWithShape="0">
                    <a:srgbClr val="000000"/>
                  </a:outerShdw>
                </a:effectLst>
                <a:latin typeface="Agency FB" pitchFamily="34" charset="0"/>
              </a:endParaRPr>
            </a:p>
          </p:txBody>
        </p:sp>
        <p:pic>
          <p:nvPicPr>
            <p:cNvPr id="5" name="Picture 4" descr="040503_Mclaren.gif"/>
            <p:cNvPicPr>
              <a:picLocks noChangeAspect="1"/>
            </p:cNvPicPr>
            <p:nvPr/>
          </p:nvPicPr>
          <p:blipFill>
            <a:blip r:embed="rId3" cstate="print"/>
            <a:stretch>
              <a:fillRect/>
            </a:stretch>
          </p:blipFill>
          <p:spPr>
            <a:xfrm>
              <a:off x="685800" y="762000"/>
              <a:ext cx="1676400" cy="22680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nvGrpSpPr>
          <p:cNvPr id="6" name="Group 5"/>
          <p:cNvGrpSpPr/>
          <p:nvPr/>
        </p:nvGrpSpPr>
        <p:grpSpPr>
          <a:xfrm>
            <a:off x="304800" y="6172200"/>
            <a:ext cx="8610600" cy="533400"/>
            <a:chOff x="304800" y="6172200"/>
            <a:chExt cx="8610600" cy="533400"/>
          </a:xfrm>
        </p:grpSpPr>
        <p:grpSp>
          <p:nvGrpSpPr>
            <p:cNvPr id="7" name="Group 5"/>
            <p:cNvGrpSpPr/>
            <p:nvPr/>
          </p:nvGrpSpPr>
          <p:grpSpPr>
            <a:xfrm>
              <a:off x="990600" y="6172200"/>
              <a:ext cx="7924800" cy="533400"/>
              <a:chOff x="1219200" y="6172200"/>
              <a:chExt cx="7924800" cy="533400"/>
            </a:xfrm>
          </p:grpSpPr>
          <p:sp>
            <p:nvSpPr>
              <p:cNvPr id="10" name="Right Arrow 9">
                <a:hlinkClick r:id="rId4" action="ppaction://hlinksldjump"/>
              </p:cNvPr>
              <p:cNvSpPr/>
              <p:nvPr/>
            </p:nvSpPr>
            <p:spPr>
              <a:xfrm>
                <a:off x="1219200" y="6172200"/>
                <a:ext cx="533400" cy="457200"/>
              </a:xfrm>
              <a:prstGeom prst="rightArrow">
                <a:avLst/>
              </a:prstGeom>
              <a:solidFill>
                <a:srgbClr val="00B05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p>
            </p:txBody>
          </p:sp>
          <p:sp>
            <p:nvSpPr>
              <p:cNvPr id="11" name="Multiply 10">
                <a:hlinkClick r:id="rId5" action="ppaction://hlinksldjump"/>
              </p:cNvPr>
              <p:cNvSpPr/>
              <p:nvPr/>
            </p:nvSpPr>
            <p:spPr>
              <a:xfrm>
                <a:off x="8534400" y="6172200"/>
                <a:ext cx="609600" cy="533400"/>
              </a:xfrm>
              <a:prstGeom prst="mathMultiply">
                <a:avLst/>
              </a:prstGeom>
              <a:solidFill>
                <a:srgbClr val="FF0000"/>
              </a:solidFill>
              <a:ln/>
              <a:effectLst>
                <a:outerShdw blurRad="76200" dist="12700" dir="2700000" sy="-23000" kx="-800400" algn="bl" rotWithShape="0">
                  <a:prstClr val="black">
                    <a:alpha val="2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sp>
          <p:nvSpPr>
            <p:cNvPr id="8" name="Action Button: Home 7">
              <a:hlinkClick r:id="rId6" action="ppaction://hlinksldjump" highlightClick="1"/>
            </p:cNvPr>
            <p:cNvSpPr/>
            <p:nvPr/>
          </p:nvSpPr>
          <p:spPr>
            <a:xfrm>
              <a:off x="1905000" y="6172200"/>
              <a:ext cx="685800" cy="533400"/>
            </a:xfrm>
            <a:prstGeom prst="actionButtonHome">
              <a:avLst/>
            </a:prstGeom>
            <a:ln>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9" name="Left Arrow 8">
              <a:hlinkClick r:id="rId7" action="ppaction://hlinksldjump"/>
            </p:cNvPr>
            <p:cNvSpPr/>
            <p:nvPr/>
          </p:nvSpPr>
          <p:spPr>
            <a:xfrm>
              <a:off x="304800" y="6172200"/>
              <a:ext cx="533400" cy="457200"/>
            </a:xfrm>
            <a:prstGeom prst="leftArrow">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grpSp>
        <p:nvGrpSpPr>
          <p:cNvPr id="15" name="Group 14"/>
          <p:cNvGrpSpPr/>
          <p:nvPr/>
        </p:nvGrpSpPr>
        <p:grpSpPr>
          <a:xfrm>
            <a:off x="838200" y="1981200"/>
            <a:ext cx="7848600" cy="4038600"/>
            <a:chOff x="838200" y="1524000"/>
            <a:chExt cx="7848600" cy="4038600"/>
          </a:xfrm>
        </p:grpSpPr>
        <p:sp>
          <p:nvSpPr>
            <p:cNvPr id="16" name="TextBox 15"/>
            <p:cNvSpPr txBox="1"/>
            <p:nvPr/>
          </p:nvSpPr>
          <p:spPr>
            <a:xfrm>
              <a:off x="2133600" y="1524000"/>
              <a:ext cx="5410200" cy="2400657"/>
            </a:xfrm>
            <a:prstGeom prst="rect">
              <a:avLst/>
            </a:prstGeom>
            <a:noFill/>
          </p:spPr>
          <p:txBody>
            <a:bodyPr wrap="square" rtlCol="0">
              <a:spAutoFit/>
            </a:bodyPr>
            <a:lstStyle/>
            <a:p>
              <a:pPr algn="ctr"/>
              <a:endParaRPr lang="en-US" dirty="0" smtClean="0"/>
            </a:p>
            <a:p>
              <a:pPr algn="ctr"/>
              <a:r>
                <a:rPr lang="en-US" sz="2400" b="1" dirty="0" smtClean="0">
                  <a:latin typeface="Agency FB" pitchFamily="34" charset="0"/>
                </a:rPr>
                <a:t>QUESTION 3</a:t>
              </a:r>
            </a:p>
            <a:p>
              <a:pPr algn="ctr"/>
              <a:endParaRPr lang="en-US" sz="2400" dirty="0" smtClean="0">
                <a:latin typeface="Agency FB" pitchFamily="34" charset="0"/>
              </a:endParaRPr>
            </a:p>
            <a:p>
              <a:pPr algn="ctr"/>
              <a:r>
                <a:rPr lang="en-US" sz="2400" dirty="0" smtClean="0">
                  <a:latin typeface="Agency FB" pitchFamily="34" charset="0"/>
                </a:rPr>
                <a:t>Which one of these is a type of gearbox?</a:t>
              </a:r>
            </a:p>
            <a:p>
              <a:pPr algn="ctr"/>
              <a:endParaRPr lang="en-US" sz="2000" dirty="0" smtClean="0">
                <a:latin typeface="Agency FB" pitchFamily="34" charset="0"/>
              </a:endParaRPr>
            </a:p>
            <a:p>
              <a:pPr algn="ctr"/>
              <a:endParaRPr lang="en-US" sz="2000" dirty="0" smtClean="0">
                <a:latin typeface="Agency FB" pitchFamily="34" charset="0"/>
              </a:endParaRPr>
            </a:p>
            <a:p>
              <a:pPr algn="ctr"/>
              <a:r>
                <a:rPr lang="en-US" sz="2000" dirty="0" smtClean="0">
                  <a:latin typeface="Agency FB" pitchFamily="34" charset="0"/>
                </a:rPr>
                <a:t> </a:t>
              </a:r>
              <a:endParaRPr lang="en-US" sz="2000" dirty="0">
                <a:latin typeface="Agency FB" pitchFamily="34" charset="0"/>
              </a:endParaRPr>
            </a:p>
          </p:txBody>
        </p:sp>
        <p:sp>
          <p:nvSpPr>
            <p:cNvPr id="17" name="Rectangle 16">
              <a:hlinkClick r:id="rId8" action="ppaction://hlinksldjump"/>
            </p:cNvPr>
            <p:cNvSpPr/>
            <p:nvPr/>
          </p:nvSpPr>
          <p:spPr>
            <a:xfrm>
              <a:off x="838200" y="3352800"/>
              <a:ext cx="7848600"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smtClean="0">
                  <a:latin typeface="Agency FB" pitchFamily="34" charset="0"/>
                </a:rPr>
                <a:t>A)</a:t>
              </a:r>
              <a:r>
                <a:rPr lang="en-US" sz="3200" dirty="0" smtClean="0">
                  <a:latin typeface="Agency FB" pitchFamily="34" charset="0"/>
                </a:rPr>
                <a:t> Twin Clutch     </a:t>
              </a:r>
              <a:endParaRPr lang="en-US" sz="3200" dirty="0">
                <a:latin typeface="Agency FB" pitchFamily="34" charset="0"/>
              </a:endParaRPr>
            </a:p>
          </p:txBody>
        </p:sp>
        <p:sp>
          <p:nvSpPr>
            <p:cNvPr id="18" name="Rectangle 17">
              <a:hlinkClick r:id="rId9" action="ppaction://hlinksldjump"/>
            </p:cNvPr>
            <p:cNvSpPr/>
            <p:nvPr/>
          </p:nvSpPr>
          <p:spPr>
            <a:xfrm>
              <a:off x="838200" y="4267200"/>
              <a:ext cx="7848600"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smtClean="0">
                  <a:latin typeface="Agency FB" pitchFamily="34" charset="0"/>
                </a:rPr>
                <a:t>B) </a:t>
              </a:r>
              <a:r>
                <a:rPr lang="en-US" sz="3200" dirty="0" smtClean="0">
                  <a:latin typeface="Agency FB" pitchFamily="34" charset="0"/>
                </a:rPr>
                <a:t>Manual </a:t>
              </a:r>
              <a:endParaRPr lang="en-US" sz="3200" dirty="0">
                <a:latin typeface="Agency FB" pitchFamily="34" charset="0"/>
              </a:endParaRPr>
            </a:p>
          </p:txBody>
        </p:sp>
        <p:sp>
          <p:nvSpPr>
            <p:cNvPr id="19" name="Rectangle 18">
              <a:hlinkClick r:id="rId8" action="ppaction://hlinksldjump"/>
            </p:cNvPr>
            <p:cNvSpPr/>
            <p:nvPr/>
          </p:nvSpPr>
          <p:spPr>
            <a:xfrm>
              <a:off x="838200" y="5105400"/>
              <a:ext cx="7848600"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smtClean="0">
                  <a:latin typeface="Agency FB" pitchFamily="34" charset="0"/>
                </a:rPr>
                <a:t>C) </a:t>
              </a:r>
              <a:r>
                <a:rPr lang="en-US" sz="3200" dirty="0" smtClean="0">
                  <a:latin typeface="Agency FB" pitchFamily="34" charset="0"/>
                </a:rPr>
                <a:t>Twin Turbo</a:t>
              </a:r>
              <a:endParaRPr lang="en-US" sz="3200" dirty="0">
                <a:latin typeface="Agency FB" pitchFamily="34" charset="0"/>
              </a:endParaRPr>
            </a:p>
          </p:txBody>
        </p:sp>
      </p:grpSp>
      <p:pic>
        <p:nvPicPr>
          <p:cNvPr id="20" name="Picture 19" descr="gearbox 123.JPG"/>
          <p:cNvPicPr>
            <a:picLocks noChangeAspect="1"/>
          </p:cNvPicPr>
          <p:nvPr/>
        </p:nvPicPr>
        <p:blipFill>
          <a:blip r:embed="rId10" cstate="print"/>
          <a:srcRect l="10521" r="5423"/>
          <a:stretch>
            <a:fillRect/>
          </a:stretch>
        </p:blipFill>
        <p:spPr>
          <a:xfrm>
            <a:off x="6477000" y="762000"/>
            <a:ext cx="2362200" cy="21274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advClick="0">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0"/>
            <a:ext cx="6172200" cy="707886"/>
          </a:xfrm>
          <a:prstGeom prst="rect">
            <a:avLst/>
          </a:prstGeom>
          <a:noFill/>
        </p:spPr>
        <p:txBody>
          <a:bodyPr wrap="square" rtlCol="0">
            <a:spAutoFit/>
          </a:bodyPr>
          <a:lstStyle/>
          <a:p>
            <a:pPr algn="ctr"/>
            <a:r>
              <a:rPr lang="en-GB" sz="40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rPr>
              <a:t>BASIC AUTOMOTIVE ENGINE PARTS</a:t>
            </a:r>
            <a:endParaRPr lang="en-GB" sz="40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ndParaRPr>
          </a:p>
        </p:txBody>
      </p:sp>
      <p:grpSp>
        <p:nvGrpSpPr>
          <p:cNvPr id="6" name="Group 5"/>
          <p:cNvGrpSpPr/>
          <p:nvPr/>
        </p:nvGrpSpPr>
        <p:grpSpPr>
          <a:xfrm>
            <a:off x="304800" y="6172200"/>
            <a:ext cx="8610600" cy="533400"/>
            <a:chOff x="304800" y="6172200"/>
            <a:chExt cx="8610600" cy="533400"/>
          </a:xfrm>
        </p:grpSpPr>
        <p:grpSp>
          <p:nvGrpSpPr>
            <p:cNvPr id="7" name="Group 5"/>
            <p:cNvGrpSpPr/>
            <p:nvPr/>
          </p:nvGrpSpPr>
          <p:grpSpPr>
            <a:xfrm>
              <a:off x="990600" y="6172200"/>
              <a:ext cx="7924800" cy="533400"/>
              <a:chOff x="1219200" y="6172200"/>
              <a:chExt cx="7924800" cy="533400"/>
            </a:xfrm>
          </p:grpSpPr>
          <p:sp>
            <p:nvSpPr>
              <p:cNvPr id="10" name="Right Arrow 9">
                <a:hlinkClick r:id="rId2" action="ppaction://hlinksldjump"/>
              </p:cNvPr>
              <p:cNvSpPr/>
              <p:nvPr/>
            </p:nvSpPr>
            <p:spPr>
              <a:xfrm>
                <a:off x="1219200" y="6172200"/>
                <a:ext cx="533400" cy="457200"/>
              </a:xfrm>
              <a:prstGeom prst="rightArrow">
                <a:avLst/>
              </a:prstGeom>
              <a:solidFill>
                <a:srgbClr val="00B05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p>
            </p:txBody>
          </p:sp>
          <p:sp>
            <p:nvSpPr>
              <p:cNvPr id="11" name="Multiply 10">
                <a:hlinkClick r:id="rId3" action="ppaction://hlinksldjump"/>
              </p:cNvPr>
              <p:cNvSpPr/>
              <p:nvPr/>
            </p:nvSpPr>
            <p:spPr>
              <a:xfrm>
                <a:off x="8534400" y="6172200"/>
                <a:ext cx="609600" cy="533400"/>
              </a:xfrm>
              <a:prstGeom prst="mathMultiply">
                <a:avLst/>
              </a:prstGeom>
              <a:solidFill>
                <a:srgbClr val="FF0000"/>
              </a:solidFill>
              <a:ln/>
              <a:effectLst>
                <a:outerShdw blurRad="76200" dist="12700" dir="2700000" sy="-23000" kx="-800400" algn="bl" rotWithShape="0">
                  <a:prstClr val="black">
                    <a:alpha val="2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sp>
          <p:nvSpPr>
            <p:cNvPr id="8" name="Action Button: Home 7">
              <a:hlinkClick r:id="rId4" action="ppaction://hlinksldjump" highlightClick="1"/>
            </p:cNvPr>
            <p:cNvSpPr/>
            <p:nvPr/>
          </p:nvSpPr>
          <p:spPr>
            <a:xfrm>
              <a:off x="1905000" y="6172200"/>
              <a:ext cx="685800" cy="533400"/>
            </a:xfrm>
            <a:prstGeom prst="actionButtonHome">
              <a:avLst/>
            </a:prstGeom>
            <a:ln>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9" name="Left Arrow 8">
              <a:hlinkClick r:id="rId5" action="ppaction://hlinksldjump"/>
            </p:cNvPr>
            <p:cNvSpPr/>
            <p:nvPr/>
          </p:nvSpPr>
          <p:spPr>
            <a:xfrm>
              <a:off x="304800" y="6172200"/>
              <a:ext cx="533400" cy="457200"/>
            </a:xfrm>
            <a:prstGeom prst="leftArrow">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sp>
        <p:nvSpPr>
          <p:cNvPr id="19" name="TextBox 18"/>
          <p:cNvSpPr txBox="1"/>
          <p:nvPr/>
        </p:nvSpPr>
        <p:spPr>
          <a:xfrm>
            <a:off x="2819400" y="609600"/>
            <a:ext cx="3352800" cy="1862048"/>
          </a:xfrm>
          <a:prstGeom prst="rect">
            <a:avLst/>
          </a:prstGeom>
          <a:noFill/>
        </p:spPr>
        <p:txBody>
          <a:bodyPr wrap="square" rtlCol="0">
            <a:spAutoFit/>
          </a:bodyPr>
          <a:lstStyle/>
          <a:p>
            <a:pPr algn="ctr"/>
            <a:r>
              <a:rPr lang="en-US" sz="11500" b="1" i="1" dirty="0" smtClean="0">
                <a:ln w="17780" cmpd="sng">
                  <a:solidFill>
                    <a:schemeClr val="bg1"/>
                  </a:solidFill>
                  <a:prstDash val="solid"/>
                  <a:miter lim="800000"/>
                </a:ln>
                <a:effectLst>
                  <a:outerShdw blurRad="50800" algn="tl" rotWithShape="0">
                    <a:srgbClr val="000000"/>
                  </a:outerShdw>
                </a:effectLst>
                <a:latin typeface="Agency FB" pitchFamily="34" charset="0"/>
              </a:rPr>
              <a:t>QUIZ</a:t>
            </a:r>
            <a:endParaRPr lang="en-US" sz="11500" b="1" i="1" dirty="0">
              <a:ln w="17780" cmpd="sng">
                <a:solidFill>
                  <a:schemeClr val="bg1"/>
                </a:solidFill>
                <a:prstDash val="solid"/>
                <a:miter lim="800000"/>
              </a:ln>
              <a:effectLst>
                <a:outerShdw blurRad="50800" algn="tl" rotWithShape="0">
                  <a:srgbClr val="000000"/>
                </a:outerShdw>
              </a:effectLst>
              <a:latin typeface="Agency FB" pitchFamily="34" charset="0"/>
            </a:endParaRPr>
          </a:p>
        </p:txBody>
      </p:sp>
      <p:grpSp>
        <p:nvGrpSpPr>
          <p:cNvPr id="20" name="Group 19"/>
          <p:cNvGrpSpPr/>
          <p:nvPr/>
        </p:nvGrpSpPr>
        <p:grpSpPr>
          <a:xfrm>
            <a:off x="838200" y="1981200"/>
            <a:ext cx="7848600" cy="3581400"/>
            <a:chOff x="838200" y="1981200"/>
            <a:chExt cx="7848600" cy="3581400"/>
          </a:xfrm>
        </p:grpSpPr>
        <p:sp>
          <p:nvSpPr>
            <p:cNvPr id="21" name="TextBox 20"/>
            <p:cNvSpPr txBox="1"/>
            <p:nvPr/>
          </p:nvSpPr>
          <p:spPr>
            <a:xfrm>
              <a:off x="2209800" y="1981200"/>
              <a:ext cx="5486400" cy="2123658"/>
            </a:xfrm>
            <a:prstGeom prst="rect">
              <a:avLst/>
            </a:prstGeom>
            <a:noFill/>
          </p:spPr>
          <p:txBody>
            <a:bodyPr wrap="square" rtlCol="0">
              <a:spAutoFit/>
            </a:bodyPr>
            <a:lstStyle/>
            <a:p>
              <a:pPr algn="ctr"/>
              <a:endParaRPr lang="en-US" dirty="0" smtClean="0"/>
            </a:p>
            <a:p>
              <a:pPr algn="ctr"/>
              <a:r>
                <a:rPr lang="en-US" sz="2400" b="1" dirty="0" smtClean="0">
                  <a:latin typeface="Agency FB" pitchFamily="34" charset="0"/>
                </a:rPr>
                <a:t>QUESTION 4</a:t>
              </a:r>
            </a:p>
            <a:p>
              <a:pPr algn="ctr"/>
              <a:endParaRPr lang="en-US" sz="1050" dirty="0" smtClean="0">
                <a:latin typeface="Agency FB" pitchFamily="34" charset="0"/>
              </a:endParaRPr>
            </a:p>
            <a:p>
              <a:pPr algn="ctr"/>
              <a:r>
                <a:rPr lang="en-US" sz="2400" dirty="0" smtClean="0">
                  <a:latin typeface="Agency FB" pitchFamily="34" charset="0"/>
                </a:rPr>
                <a:t>What does the turbo do?</a:t>
              </a:r>
              <a:endParaRPr lang="en-US" dirty="0" smtClean="0">
                <a:latin typeface="Agency FB" pitchFamily="34" charset="0"/>
              </a:endParaRPr>
            </a:p>
            <a:p>
              <a:pPr algn="ctr"/>
              <a:endParaRPr lang="en-US" dirty="0" smtClean="0"/>
            </a:p>
            <a:p>
              <a:pPr algn="ctr"/>
              <a:endParaRPr lang="en-US" dirty="0" smtClean="0"/>
            </a:p>
            <a:p>
              <a:pPr algn="ctr"/>
              <a:r>
                <a:rPr lang="en-US" dirty="0" smtClean="0"/>
                <a:t> </a:t>
              </a:r>
              <a:endParaRPr lang="en-US" dirty="0"/>
            </a:p>
          </p:txBody>
        </p:sp>
        <p:sp>
          <p:nvSpPr>
            <p:cNvPr id="22" name="Rectangle 21">
              <a:hlinkClick r:id="rId6" action="ppaction://hlinksldjump"/>
            </p:cNvPr>
            <p:cNvSpPr/>
            <p:nvPr/>
          </p:nvSpPr>
          <p:spPr>
            <a:xfrm>
              <a:off x="838200" y="3352800"/>
              <a:ext cx="7848600"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smtClean="0">
                  <a:latin typeface="Agency FB" pitchFamily="34" charset="0"/>
                </a:rPr>
                <a:t>A)</a:t>
              </a:r>
              <a:r>
                <a:rPr lang="en-US" sz="3200" dirty="0" smtClean="0">
                  <a:latin typeface="Agency FB" pitchFamily="34" charset="0"/>
                </a:rPr>
                <a:t> Make the car handle better</a:t>
              </a:r>
              <a:endParaRPr lang="en-US" sz="3200" dirty="0">
                <a:latin typeface="Agency FB" pitchFamily="34" charset="0"/>
              </a:endParaRPr>
            </a:p>
          </p:txBody>
        </p:sp>
        <p:sp>
          <p:nvSpPr>
            <p:cNvPr id="23" name="Rectangle 22">
              <a:hlinkClick r:id="rId6" action="ppaction://hlinksldjump"/>
            </p:cNvPr>
            <p:cNvSpPr/>
            <p:nvPr/>
          </p:nvSpPr>
          <p:spPr>
            <a:xfrm>
              <a:off x="838200" y="4267200"/>
              <a:ext cx="7848600"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smtClean="0">
                  <a:latin typeface="Agency FB" pitchFamily="34" charset="0"/>
                </a:rPr>
                <a:t>B) </a:t>
              </a:r>
              <a:r>
                <a:rPr lang="en-US" sz="3200" dirty="0" smtClean="0">
                  <a:latin typeface="Agency FB" pitchFamily="34" charset="0"/>
                </a:rPr>
                <a:t>Help the fuel consumption </a:t>
              </a:r>
              <a:endParaRPr lang="en-US" sz="3200" dirty="0">
                <a:latin typeface="Agency FB" pitchFamily="34" charset="0"/>
              </a:endParaRPr>
            </a:p>
          </p:txBody>
        </p:sp>
        <p:sp>
          <p:nvSpPr>
            <p:cNvPr id="24" name="Rectangle 23">
              <a:hlinkClick r:id="rId7" action="ppaction://hlinksldjump"/>
            </p:cNvPr>
            <p:cNvSpPr/>
            <p:nvPr/>
          </p:nvSpPr>
          <p:spPr>
            <a:xfrm>
              <a:off x="838200" y="5105400"/>
              <a:ext cx="7848600"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smtClean="0">
                  <a:latin typeface="Agency FB" pitchFamily="34" charset="0"/>
                </a:rPr>
                <a:t>C) </a:t>
              </a:r>
              <a:r>
                <a:rPr lang="en-US" sz="3200" dirty="0" smtClean="0">
                  <a:latin typeface="Agency FB" pitchFamily="34" charset="0"/>
                </a:rPr>
                <a:t>Give the engine more power</a:t>
              </a:r>
              <a:endParaRPr lang="en-US" sz="3200" dirty="0">
                <a:latin typeface="Agency FB" pitchFamily="34" charset="0"/>
              </a:endParaRPr>
            </a:p>
          </p:txBody>
        </p:sp>
      </p:grpSp>
      <p:pic>
        <p:nvPicPr>
          <p:cNvPr id="25" name="Picture 24" descr="040503_Mclaren.gif"/>
          <p:cNvPicPr>
            <a:picLocks noChangeAspect="1"/>
          </p:cNvPicPr>
          <p:nvPr/>
        </p:nvPicPr>
        <p:blipFill>
          <a:blip r:embed="rId8" cstate="print"/>
          <a:stretch>
            <a:fillRect/>
          </a:stretch>
        </p:blipFill>
        <p:spPr>
          <a:xfrm>
            <a:off x="685800" y="762000"/>
            <a:ext cx="1676400" cy="22680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6" name="Picture 25" descr="TURBO 001.jpg"/>
          <p:cNvPicPr>
            <a:picLocks noChangeAspect="1"/>
          </p:cNvPicPr>
          <p:nvPr/>
        </p:nvPicPr>
        <p:blipFill>
          <a:blip r:embed="rId9" cstate="print"/>
          <a:srcRect l="15556" r="11111" b="6288"/>
          <a:stretch>
            <a:fillRect/>
          </a:stretch>
        </p:blipFill>
        <p:spPr>
          <a:xfrm>
            <a:off x="6477000" y="685800"/>
            <a:ext cx="2209800" cy="22767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advClick="0">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0"/>
            <a:ext cx="6172200" cy="707886"/>
          </a:xfrm>
          <a:prstGeom prst="rect">
            <a:avLst/>
          </a:prstGeom>
          <a:noFill/>
        </p:spPr>
        <p:txBody>
          <a:bodyPr wrap="square" rtlCol="0">
            <a:spAutoFit/>
          </a:bodyPr>
          <a:lstStyle/>
          <a:p>
            <a:pPr algn="ctr"/>
            <a:r>
              <a:rPr lang="en-GB" sz="40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rPr>
              <a:t>BASIC AUTOMOTIVE ENGINE PARTS</a:t>
            </a:r>
            <a:endParaRPr lang="en-GB" sz="40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ndParaRPr>
          </a:p>
        </p:txBody>
      </p:sp>
      <p:grpSp>
        <p:nvGrpSpPr>
          <p:cNvPr id="3" name="Group 2"/>
          <p:cNvGrpSpPr/>
          <p:nvPr/>
        </p:nvGrpSpPr>
        <p:grpSpPr>
          <a:xfrm>
            <a:off x="685800" y="609600"/>
            <a:ext cx="5486400" cy="2420471"/>
            <a:chOff x="685800" y="609600"/>
            <a:chExt cx="5486400" cy="2420471"/>
          </a:xfrm>
        </p:grpSpPr>
        <p:sp>
          <p:nvSpPr>
            <p:cNvPr id="4" name="TextBox 3"/>
            <p:cNvSpPr txBox="1"/>
            <p:nvPr/>
          </p:nvSpPr>
          <p:spPr>
            <a:xfrm>
              <a:off x="2819400" y="609600"/>
              <a:ext cx="3352800" cy="1862048"/>
            </a:xfrm>
            <a:prstGeom prst="rect">
              <a:avLst/>
            </a:prstGeom>
            <a:noFill/>
          </p:spPr>
          <p:txBody>
            <a:bodyPr wrap="square" rtlCol="0">
              <a:spAutoFit/>
            </a:bodyPr>
            <a:lstStyle/>
            <a:p>
              <a:pPr algn="ctr"/>
              <a:r>
                <a:rPr lang="en-US" sz="11500" b="1" i="1" dirty="0" smtClean="0">
                  <a:ln w="17780" cmpd="sng">
                    <a:solidFill>
                      <a:schemeClr val="bg1"/>
                    </a:solidFill>
                    <a:prstDash val="solid"/>
                    <a:miter lim="800000"/>
                  </a:ln>
                  <a:effectLst>
                    <a:outerShdw blurRad="50800" algn="tl" rotWithShape="0">
                      <a:srgbClr val="000000"/>
                    </a:outerShdw>
                  </a:effectLst>
                  <a:latin typeface="Agency FB" pitchFamily="34" charset="0"/>
                </a:rPr>
                <a:t>QUIZ</a:t>
              </a:r>
              <a:endParaRPr lang="en-US" sz="11500" b="1" i="1" dirty="0">
                <a:ln w="17780" cmpd="sng">
                  <a:solidFill>
                    <a:schemeClr val="bg1"/>
                  </a:solidFill>
                  <a:prstDash val="solid"/>
                  <a:miter lim="800000"/>
                </a:ln>
                <a:effectLst>
                  <a:outerShdw blurRad="50800" algn="tl" rotWithShape="0">
                    <a:srgbClr val="000000"/>
                  </a:outerShdw>
                </a:effectLst>
                <a:latin typeface="Agency FB" pitchFamily="34" charset="0"/>
              </a:endParaRPr>
            </a:p>
          </p:txBody>
        </p:sp>
        <p:pic>
          <p:nvPicPr>
            <p:cNvPr id="5" name="Picture 4" descr="040503_Mclaren.gif"/>
            <p:cNvPicPr>
              <a:picLocks noChangeAspect="1"/>
            </p:cNvPicPr>
            <p:nvPr/>
          </p:nvPicPr>
          <p:blipFill>
            <a:blip r:embed="rId3" cstate="print"/>
            <a:stretch>
              <a:fillRect/>
            </a:stretch>
          </p:blipFill>
          <p:spPr>
            <a:xfrm>
              <a:off x="685800" y="762000"/>
              <a:ext cx="1676400" cy="22680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nvGrpSpPr>
          <p:cNvPr id="6" name="Group 5"/>
          <p:cNvGrpSpPr/>
          <p:nvPr/>
        </p:nvGrpSpPr>
        <p:grpSpPr>
          <a:xfrm>
            <a:off x="838200" y="2133600"/>
            <a:ext cx="7848600" cy="3733800"/>
            <a:chOff x="838200" y="1828800"/>
            <a:chExt cx="7848600" cy="3733800"/>
          </a:xfrm>
        </p:grpSpPr>
        <p:sp>
          <p:nvSpPr>
            <p:cNvPr id="7" name="TextBox 6"/>
            <p:cNvSpPr txBox="1"/>
            <p:nvPr/>
          </p:nvSpPr>
          <p:spPr>
            <a:xfrm>
              <a:off x="1524000" y="1828800"/>
              <a:ext cx="6324600" cy="2585323"/>
            </a:xfrm>
            <a:prstGeom prst="rect">
              <a:avLst/>
            </a:prstGeom>
            <a:noFill/>
          </p:spPr>
          <p:txBody>
            <a:bodyPr wrap="square" rtlCol="0">
              <a:spAutoFit/>
            </a:bodyPr>
            <a:lstStyle/>
            <a:p>
              <a:pPr algn="ctr"/>
              <a:endParaRPr lang="en-US" dirty="0" smtClean="0"/>
            </a:p>
            <a:p>
              <a:pPr algn="ctr"/>
              <a:r>
                <a:rPr lang="en-US" sz="2400" b="1" dirty="0" smtClean="0">
                  <a:latin typeface="Agency FB" pitchFamily="34" charset="0"/>
                </a:rPr>
                <a:t>QUESTION 5</a:t>
              </a:r>
            </a:p>
            <a:p>
              <a:pPr algn="ctr"/>
              <a:endParaRPr lang="en-US" dirty="0" smtClean="0">
                <a:latin typeface="Agency FB" pitchFamily="34" charset="0"/>
              </a:endParaRPr>
            </a:p>
            <a:p>
              <a:pPr algn="ctr"/>
              <a:r>
                <a:rPr lang="en-US" sz="2400" dirty="0" smtClean="0">
                  <a:latin typeface="Agency FB" pitchFamily="34" charset="0"/>
                </a:rPr>
                <a:t> Which engine formation is used in performance cars?</a:t>
              </a:r>
            </a:p>
            <a:p>
              <a:pPr algn="ctr"/>
              <a:endParaRPr lang="en-US" sz="2400" dirty="0" smtClean="0">
                <a:latin typeface="Agency FB" pitchFamily="34" charset="0"/>
              </a:endParaRPr>
            </a:p>
            <a:p>
              <a:pPr algn="ctr"/>
              <a:endParaRPr lang="en-US" sz="2400" dirty="0" smtClean="0">
                <a:latin typeface="Agency FB" pitchFamily="34" charset="0"/>
              </a:endParaRPr>
            </a:p>
            <a:p>
              <a:pPr algn="ctr"/>
              <a:r>
                <a:rPr lang="en-US" sz="2400" dirty="0" smtClean="0">
                  <a:latin typeface="Agency FB" pitchFamily="34" charset="0"/>
                </a:rPr>
                <a:t> </a:t>
              </a:r>
              <a:endParaRPr lang="en-US" dirty="0">
                <a:latin typeface="Agency FB" pitchFamily="34" charset="0"/>
              </a:endParaRPr>
            </a:p>
          </p:txBody>
        </p:sp>
        <p:sp>
          <p:nvSpPr>
            <p:cNvPr id="8" name="Rectangle 7">
              <a:hlinkClick r:id="rId4" action="ppaction://hlinksldjump"/>
            </p:cNvPr>
            <p:cNvSpPr/>
            <p:nvPr/>
          </p:nvSpPr>
          <p:spPr>
            <a:xfrm>
              <a:off x="838200" y="3352800"/>
              <a:ext cx="7848600"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smtClean="0">
                  <a:latin typeface="Agency FB" pitchFamily="34" charset="0"/>
                </a:rPr>
                <a:t>A)</a:t>
              </a:r>
              <a:r>
                <a:rPr lang="en-US" sz="3200" dirty="0" smtClean="0">
                  <a:latin typeface="Agency FB" pitchFamily="34" charset="0"/>
                </a:rPr>
                <a:t> V formation</a:t>
              </a:r>
              <a:endParaRPr lang="en-US" sz="3200" dirty="0">
                <a:latin typeface="Agency FB" pitchFamily="34" charset="0"/>
              </a:endParaRPr>
            </a:p>
          </p:txBody>
        </p:sp>
        <p:sp>
          <p:nvSpPr>
            <p:cNvPr id="9" name="Rectangle 8">
              <a:hlinkClick r:id="rId5" action="ppaction://hlinksldjump"/>
            </p:cNvPr>
            <p:cNvSpPr/>
            <p:nvPr/>
          </p:nvSpPr>
          <p:spPr>
            <a:xfrm>
              <a:off x="838200" y="4267200"/>
              <a:ext cx="7848600"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smtClean="0">
                  <a:latin typeface="Agency FB" pitchFamily="34" charset="0"/>
                </a:rPr>
                <a:t>B)</a:t>
              </a:r>
              <a:r>
                <a:rPr lang="en-US" sz="3200" dirty="0" smtClean="0">
                  <a:latin typeface="Agency FB" pitchFamily="34" charset="0"/>
                </a:rPr>
                <a:t> Inline Formation </a:t>
              </a:r>
              <a:endParaRPr lang="en-US" sz="3200" dirty="0">
                <a:latin typeface="Agency FB" pitchFamily="34" charset="0"/>
              </a:endParaRPr>
            </a:p>
          </p:txBody>
        </p:sp>
        <p:sp>
          <p:nvSpPr>
            <p:cNvPr id="10" name="Rectangle 9">
              <a:hlinkClick r:id="rId5" action="ppaction://hlinksldjump"/>
            </p:cNvPr>
            <p:cNvSpPr/>
            <p:nvPr/>
          </p:nvSpPr>
          <p:spPr>
            <a:xfrm>
              <a:off x="838200" y="5105400"/>
              <a:ext cx="7848600"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smtClean="0">
                  <a:latin typeface="Agency FB" pitchFamily="34" charset="0"/>
                </a:rPr>
                <a:t>C)</a:t>
              </a:r>
              <a:r>
                <a:rPr lang="en-US" sz="3200" dirty="0" smtClean="0">
                  <a:latin typeface="Agency FB" pitchFamily="34" charset="0"/>
                </a:rPr>
                <a:t> Flat formation </a:t>
              </a:r>
              <a:endParaRPr lang="en-US" sz="3200" dirty="0">
                <a:latin typeface="Agency FB" pitchFamily="34" charset="0"/>
              </a:endParaRPr>
            </a:p>
          </p:txBody>
        </p:sp>
      </p:grpSp>
      <p:grpSp>
        <p:nvGrpSpPr>
          <p:cNvPr id="11" name="Group 10"/>
          <p:cNvGrpSpPr/>
          <p:nvPr/>
        </p:nvGrpSpPr>
        <p:grpSpPr>
          <a:xfrm>
            <a:off x="304800" y="6172200"/>
            <a:ext cx="8610600" cy="533400"/>
            <a:chOff x="304800" y="6172200"/>
            <a:chExt cx="8610600" cy="533400"/>
          </a:xfrm>
        </p:grpSpPr>
        <p:grpSp>
          <p:nvGrpSpPr>
            <p:cNvPr id="12" name="Group 5"/>
            <p:cNvGrpSpPr/>
            <p:nvPr/>
          </p:nvGrpSpPr>
          <p:grpSpPr>
            <a:xfrm>
              <a:off x="990600" y="6172200"/>
              <a:ext cx="7924800" cy="533400"/>
              <a:chOff x="1219200" y="6172200"/>
              <a:chExt cx="7924800" cy="533400"/>
            </a:xfrm>
          </p:grpSpPr>
          <p:sp>
            <p:nvSpPr>
              <p:cNvPr id="15" name="Right Arrow 14">
                <a:hlinkClick r:id="rId6" action="ppaction://hlinksldjump"/>
              </p:cNvPr>
              <p:cNvSpPr/>
              <p:nvPr/>
            </p:nvSpPr>
            <p:spPr>
              <a:xfrm>
                <a:off x="1219200" y="6172200"/>
                <a:ext cx="533400" cy="457200"/>
              </a:xfrm>
              <a:prstGeom prst="rightArrow">
                <a:avLst/>
              </a:prstGeom>
              <a:solidFill>
                <a:srgbClr val="00B05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p>
            </p:txBody>
          </p:sp>
          <p:sp>
            <p:nvSpPr>
              <p:cNvPr id="16" name="Multiply 15">
                <a:hlinkClick r:id="rId7" action="ppaction://hlinksldjump"/>
              </p:cNvPr>
              <p:cNvSpPr/>
              <p:nvPr/>
            </p:nvSpPr>
            <p:spPr>
              <a:xfrm>
                <a:off x="8534400" y="6172200"/>
                <a:ext cx="609600" cy="533400"/>
              </a:xfrm>
              <a:prstGeom prst="mathMultiply">
                <a:avLst/>
              </a:prstGeom>
              <a:solidFill>
                <a:srgbClr val="FF0000"/>
              </a:solidFill>
              <a:ln/>
              <a:effectLst>
                <a:outerShdw blurRad="76200" dist="12700" dir="2700000" sy="-23000" kx="-800400" algn="bl" rotWithShape="0">
                  <a:prstClr val="black">
                    <a:alpha val="2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sp>
          <p:nvSpPr>
            <p:cNvPr id="13" name="Action Button: Home 12">
              <a:hlinkClick r:id="rId8" action="ppaction://hlinksldjump" highlightClick="1"/>
            </p:cNvPr>
            <p:cNvSpPr/>
            <p:nvPr/>
          </p:nvSpPr>
          <p:spPr>
            <a:xfrm>
              <a:off x="1905000" y="6172200"/>
              <a:ext cx="685800" cy="533400"/>
            </a:xfrm>
            <a:prstGeom prst="actionButtonHome">
              <a:avLst/>
            </a:prstGeom>
            <a:ln>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14" name="Left Arrow 13">
              <a:hlinkClick r:id="rId9" action="ppaction://hlinksldjump"/>
            </p:cNvPr>
            <p:cNvSpPr/>
            <p:nvPr/>
          </p:nvSpPr>
          <p:spPr>
            <a:xfrm>
              <a:off x="304800" y="6172200"/>
              <a:ext cx="533400" cy="457200"/>
            </a:xfrm>
            <a:prstGeom prst="leftArrow">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pic>
        <p:nvPicPr>
          <p:cNvPr id="17" name="Picture 16" descr="bugatti veyron engine.jpg"/>
          <p:cNvPicPr>
            <a:picLocks noChangeAspect="1"/>
          </p:cNvPicPr>
          <p:nvPr/>
        </p:nvPicPr>
        <p:blipFill>
          <a:blip r:embed="rId10" cstate="print"/>
          <a:stretch>
            <a:fillRect/>
          </a:stretch>
        </p:blipFill>
        <p:spPr>
          <a:xfrm>
            <a:off x="6172200" y="762000"/>
            <a:ext cx="2838450" cy="2128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advClick="0">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0"/>
            <a:ext cx="6172200" cy="707886"/>
          </a:xfrm>
          <a:prstGeom prst="rect">
            <a:avLst/>
          </a:prstGeom>
          <a:noFill/>
        </p:spPr>
        <p:txBody>
          <a:bodyPr wrap="square" rtlCol="0">
            <a:spAutoFit/>
          </a:bodyPr>
          <a:lstStyle/>
          <a:p>
            <a:pPr algn="ctr"/>
            <a:r>
              <a:rPr lang="en-GB" sz="40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rPr>
              <a:t>BASIC AUTOMOTIVE ENGINE PARTS</a:t>
            </a:r>
            <a:endParaRPr lang="en-GB" sz="40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ndParaRPr>
          </a:p>
        </p:txBody>
      </p:sp>
      <p:grpSp>
        <p:nvGrpSpPr>
          <p:cNvPr id="3" name="Group 2"/>
          <p:cNvGrpSpPr/>
          <p:nvPr/>
        </p:nvGrpSpPr>
        <p:grpSpPr>
          <a:xfrm>
            <a:off x="685800" y="609600"/>
            <a:ext cx="5486400" cy="2420471"/>
            <a:chOff x="685800" y="609600"/>
            <a:chExt cx="5486400" cy="2420471"/>
          </a:xfrm>
        </p:grpSpPr>
        <p:sp>
          <p:nvSpPr>
            <p:cNvPr id="4" name="TextBox 3"/>
            <p:cNvSpPr txBox="1"/>
            <p:nvPr/>
          </p:nvSpPr>
          <p:spPr>
            <a:xfrm>
              <a:off x="2819400" y="609600"/>
              <a:ext cx="3352800" cy="1862048"/>
            </a:xfrm>
            <a:prstGeom prst="rect">
              <a:avLst/>
            </a:prstGeom>
            <a:noFill/>
          </p:spPr>
          <p:txBody>
            <a:bodyPr wrap="square" rtlCol="0">
              <a:spAutoFit/>
            </a:bodyPr>
            <a:lstStyle/>
            <a:p>
              <a:pPr algn="ctr"/>
              <a:r>
                <a:rPr lang="en-US" sz="11500" b="1" i="1" dirty="0" smtClean="0">
                  <a:ln w="17780" cmpd="sng">
                    <a:solidFill>
                      <a:schemeClr val="bg1"/>
                    </a:solidFill>
                    <a:prstDash val="solid"/>
                    <a:miter lim="800000"/>
                  </a:ln>
                  <a:effectLst>
                    <a:outerShdw blurRad="50800" algn="tl" rotWithShape="0">
                      <a:srgbClr val="000000"/>
                    </a:outerShdw>
                  </a:effectLst>
                  <a:latin typeface="Agency FB" pitchFamily="34" charset="0"/>
                </a:rPr>
                <a:t>QUIZ</a:t>
              </a:r>
              <a:endParaRPr lang="en-US" sz="11500" b="1" i="1" dirty="0">
                <a:ln w="17780" cmpd="sng">
                  <a:solidFill>
                    <a:schemeClr val="bg1"/>
                  </a:solidFill>
                  <a:prstDash val="solid"/>
                  <a:miter lim="800000"/>
                </a:ln>
                <a:effectLst>
                  <a:outerShdw blurRad="50800" algn="tl" rotWithShape="0">
                    <a:srgbClr val="000000"/>
                  </a:outerShdw>
                </a:effectLst>
                <a:latin typeface="Agency FB" pitchFamily="34" charset="0"/>
              </a:endParaRPr>
            </a:p>
          </p:txBody>
        </p:sp>
        <p:pic>
          <p:nvPicPr>
            <p:cNvPr id="5" name="Picture 4" descr="040503_Mclaren.gif"/>
            <p:cNvPicPr>
              <a:picLocks noChangeAspect="1"/>
            </p:cNvPicPr>
            <p:nvPr/>
          </p:nvPicPr>
          <p:blipFill>
            <a:blip r:embed="rId2" cstate="print"/>
            <a:stretch>
              <a:fillRect/>
            </a:stretch>
          </p:blipFill>
          <p:spPr>
            <a:xfrm>
              <a:off x="685800" y="762000"/>
              <a:ext cx="1676400" cy="22680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nvGrpSpPr>
          <p:cNvPr id="6" name="Group 5"/>
          <p:cNvGrpSpPr/>
          <p:nvPr/>
        </p:nvGrpSpPr>
        <p:grpSpPr>
          <a:xfrm>
            <a:off x="304800" y="6172200"/>
            <a:ext cx="8610600" cy="533400"/>
            <a:chOff x="304800" y="6172200"/>
            <a:chExt cx="8610600" cy="533400"/>
          </a:xfrm>
        </p:grpSpPr>
        <p:grpSp>
          <p:nvGrpSpPr>
            <p:cNvPr id="7" name="Group 5"/>
            <p:cNvGrpSpPr/>
            <p:nvPr/>
          </p:nvGrpSpPr>
          <p:grpSpPr>
            <a:xfrm>
              <a:off x="990600" y="6172200"/>
              <a:ext cx="7924800" cy="533400"/>
              <a:chOff x="1219200" y="6172200"/>
              <a:chExt cx="7924800" cy="533400"/>
            </a:xfrm>
          </p:grpSpPr>
          <p:sp>
            <p:nvSpPr>
              <p:cNvPr id="10" name="Right Arrow 9">
                <a:hlinkClick r:id="rId3" action="ppaction://hlinksldjump"/>
              </p:cNvPr>
              <p:cNvSpPr/>
              <p:nvPr/>
            </p:nvSpPr>
            <p:spPr>
              <a:xfrm>
                <a:off x="1219200" y="6172200"/>
                <a:ext cx="533400" cy="457200"/>
              </a:xfrm>
              <a:prstGeom prst="rightArrow">
                <a:avLst/>
              </a:prstGeom>
              <a:solidFill>
                <a:srgbClr val="00B05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p>
            </p:txBody>
          </p:sp>
          <p:sp>
            <p:nvSpPr>
              <p:cNvPr id="11" name="Multiply 10">
                <a:hlinkClick r:id="rId3" action="ppaction://hlinksldjump"/>
              </p:cNvPr>
              <p:cNvSpPr/>
              <p:nvPr/>
            </p:nvSpPr>
            <p:spPr>
              <a:xfrm>
                <a:off x="8534400" y="6172200"/>
                <a:ext cx="609600" cy="533400"/>
              </a:xfrm>
              <a:prstGeom prst="mathMultiply">
                <a:avLst/>
              </a:prstGeom>
              <a:solidFill>
                <a:srgbClr val="FF0000"/>
              </a:solidFill>
              <a:ln/>
              <a:effectLst>
                <a:outerShdw blurRad="76200" dist="12700" dir="2700000" sy="-23000" kx="-800400" algn="bl" rotWithShape="0">
                  <a:prstClr val="black">
                    <a:alpha val="2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sp>
          <p:nvSpPr>
            <p:cNvPr id="8" name="Action Button: Home 7">
              <a:hlinkClick r:id="rId4" action="ppaction://hlinksldjump" highlightClick="1"/>
            </p:cNvPr>
            <p:cNvSpPr/>
            <p:nvPr/>
          </p:nvSpPr>
          <p:spPr>
            <a:xfrm>
              <a:off x="1905000" y="6172200"/>
              <a:ext cx="685800" cy="533400"/>
            </a:xfrm>
            <a:prstGeom prst="actionButtonHome">
              <a:avLst/>
            </a:prstGeom>
            <a:ln>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9" name="Left Arrow 8">
              <a:hlinkClick r:id="rId5" action="ppaction://hlinksldjump"/>
            </p:cNvPr>
            <p:cNvSpPr/>
            <p:nvPr/>
          </p:nvSpPr>
          <p:spPr>
            <a:xfrm>
              <a:off x="304800" y="6172200"/>
              <a:ext cx="533400" cy="457200"/>
            </a:xfrm>
            <a:prstGeom prst="leftArrow">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grpSp>
        <p:nvGrpSpPr>
          <p:cNvPr id="12" name="Group 11"/>
          <p:cNvGrpSpPr/>
          <p:nvPr/>
        </p:nvGrpSpPr>
        <p:grpSpPr>
          <a:xfrm>
            <a:off x="838200" y="2286000"/>
            <a:ext cx="7848600" cy="3733800"/>
            <a:chOff x="838200" y="1828800"/>
            <a:chExt cx="7848600" cy="3733800"/>
          </a:xfrm>
        </p:grpSpPr>
        <p:sp>
          <p:nvSpPr>
            <p:cNvPr id="13" name="TextBox 12"/>
            <p:cNvSpPr txBox="1"/>
            <p:nvPr/>
          </p:nvSpPr>
          <p:spPr>
            <a:xfrm>
              <a:off x="2057400" y="1828800"/>
              <a:ext cx="5867400" cy="2308324"/>
            </a:xfrm>
            <a:prstGeom prst="rect">
              <a:avLst/>
            </a:prstGeom>
            <a:noFill/>
          </p:spPr>
          <p:txBody>
            <a:bodyPr wrap="square" rtlCol="0">
              <a:spAutoFit/>
            </a:bodyPr>
            <a:lstStyle/>
            <a:p>
              <a:pPr algn="ctr"/>
              <a:endParaRPr lang="en-US" dirty="0" smtClean="0"/>
            </a:p>
            <a:p>
              <a:pPr algn="ctr"/>
              <a:r>
                <a:rPr lang="en-US" sz="2400" b="1" dirty="0" smtClean="0">
                  <a:latin typeface="Agency FB" pitchFamily="34" charset="0"/>
                </a:rPr>
                <a:t>QUESTION 6</a:t>
              </a:r>
            </a:p>
            <a:p>
              <a:pPr algn="ctr"/>
              <a:endParaRPr lang="en-US" sz="1600" dirty="0" smtClean="0">
                <a:latin typeface="Agency FB" pitchFamily="34" charset="0"/>
              </a:endParaRPr>
            </a:p>
            <a:p>
              <a:pPr algn="ctr"/>
              <a:r>
                <a:rPr lang="en-US" sz="2400" dirty="0" smtClean="0">
                  <a:latin typeface="Agency FB" pitchFamily="34" charset="0"/>
                </a:rPr>
                <a:t> How many gears can an automatic sports car have up to?</a:t>
              </a:r>
            </a:p>
            <a:p>
              <a:pPr algn="ctr"/>
              <a:endParaRPr lang="en-US" sz="2400" dirty="0" smtClean="0">
                <a:latin typeface="Agency FB" pitchFamily="34" charset="0"/>
              </a:endParaRPr>
            </a:p>
            <a:p>
              <a:pPr algn="ctr"/>
              <a:endParaRPr lang="en-US" dirty="0" smtClean="0"/>
            </a:p>
            <a:p>
              <a:pPr algn="ctr"/>
              <a:r>
                <a:rPr lang="en-US" dirty="0" smtClean="0"/>
                <a:t> </a:t>
              </a:r>
              <a:endParaRPr lang="en-US" dirty="0"/>
            </a:p>
          </p:txBody>
        </p:sp>
        <p:sp>
          <p:nvSpPr>
            <p:cNvPr id="14" name="Rectangle 13">
              <a:hlinkClick r:id="rId6" action="ppaction://hlinksldjump"/>
            </p:cNvPr>
            <p:cNvSpPr/>
            <p:nvPr/>
          </p:nvSpPr>
          <p:spPr>
            <a:xfrm>
              <a:off x="838200" y="3352800"/>
              <a:ext cx="7848600"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smtClean="0">
                  <a:latin typeface="Agency FB" pitchFamily="34" charset="0"/>
                </a:rPr>
                <a:t>A)</a:t>
              </a:r>
              <a:r>
                <a:rPr lang="en-US" sz="3200" dirty="0" smtClean="0">
                  <a:latin typeface="Agency FB" pitchFamily="34" charset="0"/>
                </a:rPr>
                <a:t> 4  </a:t>
              </a:r>
              <a:endParaRPr lang="en-US" sz="3200" dirty="0">
                <a:latin typeface="Agency FB" pitchFamily="34" charset="0"/>
              </a:endParaRPr>
            </a:p>
          </p:txBody>
        </p:sp>
        <p:sp>
          <p:nvSpPr>
            <p:cNvPr id="15" name="Rectangle 14">
              <a:hlinkClick r:id="rId6" action="ppaction://hlinksldjump"/>
            </p:cNvPr>
            <p:cNvSpPr/>
            <p:nvPr/>
          </p:nvSpPr>
          <p:spPr>
            <a:xfrm>
              <a:off x="838200" y="4267200"/>
              <a:ext cx="7848600"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smtClean="0">
                  <a:latin typeface="Agency FB" pitchFamily="34" charset="0"/>
                </a:rPr>
                <a:t>B)</a:t>
              </a:r>
              <a:r>
                <a:rPr lang="en-US" sz="3200" dirty="0" smtClean="0">
                  <a:latin typeface="Agency FB" pitchFamily="34" charset="0"/>
                </a:rPr>
                <a:t> 6  </a:t>
              </a:r>
              <a:endParaRPr lang="en-US" sz="3200" dirty="0">
                <a:latin typeface="Agency FB" pitchFamily="34" charset="0"/>
              </a:endParaRPr>
            </a:p>
          </p:txBody>
        </p:sp>
        <p:sp>
          <p:nvSpPr>
            <p:cNvPr id="16" name="Rectangle 15">
              <a:hlinkClick r:id="rId7" action="ppaction://hlinksldjump"/>
            </p:cNvPr>
            <p:cNvSpPr/>
            <p:nvPr/>
          </p:nvSpPr>
          <p:spPr>
            <a:xfrm>
              <a:off x="838200" y="5105400"/>
              <a:ext cx="7848600"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smtClean="0">
                  <a:latin typeface="Agency FB" pitchFamily="34" charset="0"/>
                </a:rPr>
                <a:t>C)</a:t>
              </a:r>
              <a:r>
                <a:rPr lang="en-US" sz="3200" dirty="0" smtClean="0">
                  <a:latin typeface="Agency FB" pitchFamily="34" charset="0"/>
                </a:rPr>
                <a:t> 7 </a:t>
              </a:r>
              <a:endParaRPr lang="en-US" sz="3200" dirty="0">
                <a:latin typeface="Agency FB" pitchFamily="34" charset="0"/>
              </a:endParaRPr>
            </a:p>
          </p:txBody>
        </p:sp>
      </p:grpSp>
      <p:pic>
        <p:nvPicPr>
          <p:cNvPr id="17" name="Picture 16" descr="gear lever.jpg"/>
          <p:cNvPicPr>
            <a:picLocks noChangeAspect="1"/>
          </p:cNvPicPr>
          <p:nvPr/>
        </p:nvPicPr>
        <p:blipFill>
          <a:blip r:embed="rId8" cstate="print"/>
          <a:stretch>
            <a:fillRect/>
          </a:stretch>
        </p:blipFill>
        <p:spPr>
          <a:xfrm>
            <a:off x="6096000" y="838200"/>
            <a:ext cx="2743200" cy="2057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advClick="0">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0"/>
            <a:ext cx="6172200" cy="707886"/>
          </a:xfrm>
          <a:prstGeom prst="rect">
            <a:avLst/>
          </a:prstGeom>
          <a:noFill/>
        </p:spPr>
        <p:txBody>
          <a:bodyPr wrap="square" rtlCol="0">
            <a:spAutoFit/>
          </a:bodyPr>
          <a:lstStyle/>
          <a:p>
            <a:pPr algn="ctr"/>
            <a:r>
              <a:rPr lang="en-GB" sz="40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rPr>
              <a:t>BASIC AUTOMOTIVE ENGINE PARTS</a:t>
            </a:r>
            <a:endParaRPr lang="en-GB" sz="40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ndParaRPr>
          </a:p>
        </p:txBody>
      </p:sp>
      <p:sp>
        <p:nvSpPr>
          <p:cNvPr id="3" name="Rectangle 2"/>
          <p:cNvSpPr/>
          <p:nvPr/>
        </p:nvSpPr>
        <p:spPr>
          <a:xfrm>
            <a:off x="0" y="1143000"/>
            <a:ext cx="9144000" cy="3170099"/>
          </a:xfrm>
          <a:prstGeom prst="rect">
            <a:avLst/>
          </a:prstGeom>
          <a:noFill/>
        </p:spPr>
        <p:txBody>
          <a:bodyPr wrap="square" lIns="91440" tIns="45720" rIns="91440" bIns="45720">
            <a:spAutoFit/>
          </a:bodyPr>
          <a:lstStyle/>
          <a:p>
            <a:pPr algn="ctr"/>
            <a:r>
              <a:rPr lang="en-US" sz="20000" b="1" cap="none" spc="0" dirty="0" smtClean="0">
                <a:ln w="57150" cmpd="sng">
                  <a:solidFill>
                    <a:srgbClr val="33CC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38100" dist="38100" dir="2700000" algn="tl">
                    <a:srgbClr val="000000">
                      <a:alpha val="43137"/>
                    </a:srgbClr>
                  </a:outerShdw>
                </a:effectLst>
                <a:latin typeface="Agency FB" pitchFamily="34" charset="0"/>
              </a:rPr>
              <a:t>CORRECT</a:t>
            </a:r>
            <a:r>
              <a:rPr lang="en-US" sz="10000" b="1" cap="none" spc="0" dirty="0" smtClean="0">
                <a:ln w="57150" cmpd="sng">
                  <a:solidFill>
                    <a:srgbClr val="33CC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38100" dist="38100" dir="2700000" algn="tl">
                    <a:srgbClr val="000000">
                      <a:alpha val="43137"/>
                    </a:srgbClr>
                  </a:outerShdw>
                </a:effectLst>
                <a:latin typeface="Agency FB" pitchFamily="34" charset="0"/>
              </a:rPr>
              <a:t> </a:t>
            </a:r>
            <a:r>
              <a:rPr lang="en-US" sz="20000" b="1" cap="none" spc="0" dirty="0" smtClean="0">
                <a:ln w="57150" cmpd="sng">
                  <a:solidFill>
                    <a:srgbClr val="33CC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38100" dist="38100" dir="2700000" algn="tl">
                    <a:srgbClr val="000000">
                      <a:alpha val="43137"/>
                    </a:srgbClr>
                  </a:outerShdw>
                </a:effectLst>
                <a:latin typeface="Agency FB" pitchFamily="34" charset="0"/>
              </a:rPr>
              <a:t>!</a:t>
            </a:r>
            <a:endParaRPr lang="en-US" sz="20000" b="1" cap="none" spc="0" dirty="0">
              <a:ln w="57150" cmpd="sng">
                <a:solidFill>
                  <a:srgbClr val="33CC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38100" dist="38100" dir="2700000" algn="tl">
                  <a:srgbClr val="000000">
                    <a:alpha val="43137"/>
                  </a:srgbClr>
                </a:outerShdw>
              </a:effectLst>
              <a:latin typeface="Agency FB" pitchFamily="34" charset="0"/>
            </a:endParaRPr>
          </a:p>
        </p:txBody>
      </p:sp>
      <p:sp>
        <p:nvSpPr>
          <p:cNvPr id="5" name="TextBox 4"/>
          <p:cNvSpPr txBox="1"/>
          <p:nvPr/>
        </p:nvSpPr>
        <p:spPr>
          <a:xfrm>
            <a:off x="1828800" y="3962400"/>
            <a:ext cx="6019800" cy="1600438"/>
          </a:xfrm>
          <a:prstGeom prst="rect">
            <a:avLst/>
          </a:prstGeom>
          <a:noFill/>
        </p:spPr>
        <p:txBody>
          <a:bodyPr wrap="square" rtlCol="0">
            <a:spAutoFit/>
          </a:bodyPr>
          <a:lstStyle/>
          <a:p>
            <a:pPr algn="ctr"/>
            <a:r>
              <a:rPr lang="en-US" sz="4000" dirty="0" smtClean="0">
                <a:latin typeface="Agency FB" pitchFamily="34" charset="0"/>
              </a:rPr>
              <a:t>Well done you got right !</a:t>
            </a:r>
          </a:p>
          <a:p>
            <a:pPr algn="ctr"/>
            <a:endParaRPr lang="en-US" sz="1600" dirty="0" smtClean="0">
              <a:latin typeface="Agency FB" pitchFamily="34" charset="0"/>
            </a:endParaRPr>
          </a:p>
          <a:p>
            <a:pPr algn="ctr"/>
            <a:r>
              <a:rPr lang="en-US" sz="4000" dirty="0" smtClean="0">
                <a:latin typeface="Agency FB" pitchFamily="34" charset="0"/>
              </a:rPr>
              <a:t>Pick another Question.</a:t>
            </a:r>
            <a:endParaRPr lang="en-US" sz="4000" dirty="0">
              <a:latin typeface="Agency FB" pitchFamily="34" charset="0"/>
            </a:endParaRPr>
          </a:p>
        </p:txBody>
      </p:sp>
      <p:pic>
        <p:nvPicPr>
          <p:cNvPr id="6" name="Correct answer Sound Effect.WAV">
            <a:hlinkClick r:id="" action="ppaction://media"/>
          </p:cNvPr>
          <p:cNvPicPr>
            <a:picLocks noRot="1" noChangeAspect="1"/>
          </p:cNvPicPr>
          <p:nvPr>
            <a:audioFile r:link="rId1"/>
          </p:nvPr>
        </p:nvPicPr>
        <p:blipFill>
          <a:blip r:embed="rId4" cstate="print"/>
          <a:stretch>
            <a:fillRect/>
          </a:stretch>
        </p:blipFill>
        <p:spPr>
          <a:xfrm>
            <a:off x="8229600" y="228600"/>
            <a:ext cx="599081" cy="8877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4" name="Group 13"/>
          <p:cNvGrpSpPr/>
          <p:nvPr/>
        </p:nvGrpSpPr>
        <p:grpSpPr>
          <a:xfrm>
            <a:off x="3581400" y="5791200"/>
            <a:ext cx="5257800" cy="914400"/>
            <a:chOff x="3657600" y="5867400"/>
            <a:chExt cx="5257800" cy="914400"/>
          </a:xfrm>
        </p:grpSpPr>
        <p:sp>
          <p:nvSpPr>
            <p:cNvPr id="15" name="Multiply 14">
              <a:hlinkClick r:id="rId5" action="ppaction://hlinksldjump"/>
            </p:cNvPr>
            <p:cNvSpPr/>
            <p:nvPr/>
          </p:nvSpPr>
          <p:spPr>
            <a:xfrm>
              <a:off x="8305800" y="6172200"/>
              <a:ext cx="609600" cy="533400"/>
            </a:xfrm>
            <a:prstGeom prst="mathMultiply">
              <a:avLst/>
            </a:prstGeom>
            <a:solidFill>
              <a:srgbClr val="FF0000"/>
            </a:solidFill>
            <a:ln/>
            <a:effectLst>
              <a:outerShdw blurRad="76200" dist="12700" dir="2700000" sy="-23000" kx="-800400" algn="bl" rotWithShape="0">
                <a:prstClr val="black">
                  <a:alpha val="2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
          <p:nvSpPr>
            <p:cNvPr id="16" name="Action Button: Home 15">
              <a:hlinkClick r:id="rId6" action="ppaction://hlinksldjump" highlightClick="1"/>
            </p:cNvPr>
            <p:cNvSpPr/>
            <p:nvPr/>
          </p:nvSpPr>
          <p:spPr>
            <a:xfrm>
              <a:off x="3657600" y="5867400"/>
              <a:ext cx="2362200" cy="914400"/>
            </a:xfrm>
            <a:prstGeom prst="actionButtonHome">
              <a:avLst/>
            </a:prstGeom>
            <a:solidFill>
              <a:schemeClr val="bg1"/>
            </a:solidFill>
            <a:ln>
              <a:solidFill>
                <a:schemeClr val="tx1"/>
              </a:solidFill>
            </a:ln>
            <a:effectLst>
              <a:glow rad="228600">
                <a:srgbClr val="33CCFF">
                  <a:alpha val="40000"/>
                </a:srgbClr>
              </a:glow>
            </a:effectLst>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effectLst>
                  <a:glow rad="101600">
                    <a:srgbClr val="33CCFF">
                      <a:alpha val="60000"/>
                    </a:srgbClr>
                  </a:glow>
                </a:effectLst>
              </a:endParaRPr>
            </a:p>
          </p:txBody>
        </p:sp>
      </p:grpSp>
      <p:sp>
        <p:nvSpPr>
          <p:cNvPr id="9" name="TextBox 8"/>
          <p:cNvSpPr txBox="1"/>
          <p:nvPr/>
        </p:nvSpPr>
        <p:spPr>
          <a:xfrm>
            <a:off x="5029200" y="5791200"/>
            <a:ext cx="914400" cy="646331"/>
          </a:xfrm>
          <a:prstGeom prst="rect">
            <a:avLst/>
          </a:prstGeom>
          <a:noFill/>
        </p:spPr>
        <p:txBody>
          <a:bodyPr wrap="square" rtlCol="0">
            <a:spAutoFit/>
          </a:bodyPr>
          <a:lstStyle/>
          <a:p>
            <a:pPr algn="ctr"/>
            <a:r>
              <a:rPr lang="en-GB" sz="3600" b="1" dirty="0" smtClean="0">
                <a:solidFill>
                  <a:srgbClr val="FF0000"/>
                </a:solidFill>
                <a:latin typeface="Agency FB" pitchFamily="34" charset="0"/>
              </a:rPr>
              <a:t>QUIZ</a:t>
            </a:r>
            <a:endParaRPr lang="en-GB" sz="3600" b="1" dirty="0">
              <a:solidFill>
                <a:srgbClr val="FF0000"/>
              </a:solidFill>
              <a:latin typeface="Agency FB" pitchFamily="34" charset="0"/>
            </a:endParaRPr>
          </a:p>
        </p:txBody>
      </p:sp>
    </p:spTree>
  </p:cSld>
  <p:clrMapOvr>
    <a:masterClrMapping/>
  </p:clrMapOvr>
  <p:transition advClick="0">
    <p:wipe dir="d"/>
    <p:sndAc>
      <p:stSnd>
        <p:snd r:embed="rId3" name="Correct answer Sound Effect.WAV"/>
      </p:stSnd>
    </p:sndAc>
  </p:transition>
  <p:timing>
    <p:tnLst>
      <p:par>
        <p:cTn id="1" dur="indefinite" restart="never" nodeType="tmRoot">
          <p:childTnLst>
            <p:audio>
              <p:cMediaNode vol="20000">
                <p:cTn id="2"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47800" y="0"/>
            <a:ext cx="6172200" cy="707886"/>
          </a:xfrm>
          <a:prstGeom prst="rect">
            <a:avLst/>
          </a:prstGeom>
          <a:noFill/>
        </p:spPr>
        <p:txBody>
          <a:bodyPr wrap="square" rtlCol="0">
            <a:spAutoFit/>
          </a:bodyPr>
          <a:lstStyle/>
          <a:p>
            <a:pPr algn="ctr"/>
            <a:r>
              <a:rPr lang="en-GB" sz="40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rPr>
              <a:t>BASIC AUTOMOTIVE ENGINE PARTS</a:t>
            </a:r>
            <a:endParaRPr lang="en-GB" sz="40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ndParaRPr>
          </a:p>
        </p:txBody>
      </p:sp>
      <p:sp>
        <p:nvSpPr>
          <p:cNvPr id="4" name="Rectangle 3"/>
          <p:cNvSpPr/>
          <p:nvPr/>
        </p:nvSpPr>
        <p:spPr>
          <a:xfrm>
            <a:off x="1333048" y="1143000"/>
            <a:ext cx="6633547" cy="3170099"/>
          </a:xfrm>
          <a:prstGeom prst="rect">
            <a:avLst/>
          </a:prstGeom>
          <a:noFill/>
        </p:spPr>
        <p:txBody>
          <a:bodyPr wrap="none" lIns="91440" tIns="45720" rIns="91440" bIns="45720">
            <a:spAutoFit/>
          </a:bodyPr>
          <a:lstStyle/>
          <a:p>
            <a:pPr algn="ctr"/>
            <a:r>
              <a:rPr lang="en-US" sz="20000" b="1" cap="none" spc="0" dirty="0" smtClean="0">
                <a:ln w="38100" cmpd="sng">
                  <a:solidFill>
                    <a:srgbClr val="FF0000"/>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38100" dist="38100" dir="2700000" algn="tl">
                    <a:srgbClr val="000000">
                      <a:alpha val="43137"/>
                    </a:srgbClr>
                  </a:outerShdw>
                </a:effectLst>
                <a:latin typeface="Agency FB" pitchFamily="34" charset="0"/>
              </a:rPr>
              <a:t>WRONG</a:t>
            </a:r>
            <a:endParaRPr lang="en-US" sz="20000" b="1" cap="none" spc="0" dirty="0">
              <a:ln w="38100" cmpd="sng">
                <a:solidFill>
                  <a:srgbClr val="FF0000"/>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38100" dist="38100" dir="2700000" algn="tl">
                  <a:srgbClr val="000000">
                    <a:alpha val="43137"/>
                  </a:srgbClr>
                </a:outerShdw>
              </a:effectLst>
              <a:latin typeface="Agency FB" pitchFamily="34" charset="0"/>
            </a:endParaRPr>
          </a:p>
        </p:txBody>
      </p:sp>
      <p:sp>
        <p:nvSpPr>
          <p:cNvPr id="5" name="TextBox 4"/>
          <p:cNvSpPr txBox="1"/>
          <p:nvPr/>
        </p:nvSpPr>
        <p:spPr>
          <a:xfrm>
            <a:off x="1828800" y="3962400"/>
            <a:ext cx="6019800" cy="1323439"/>
          </a:xfrm>
          <a:prstGeom prst="rect">
            <a:avLst/>
          </a:prstGeom>
          <a:noFill/>
        </p:spPr>
        <p:txBody>
          <a:bodyPr wrap="square" rtlCol="0">
            <a:spAutoFit/>
          </a:bodyPr>
          <a:lstStyle/>
          <a:p>
            <a:pPr algn="ctr"/>
            <a:r>
              <a:rPr lang="en-US" sz="4000" dirty="0" smtClean="0">
                <a:latin typeface="Agency FB" pitchFamily="34" charset="0"/>
              </a:rPr>
              <a:t>Sorry. You got it wrong</a:t>
            </a:r>
          </a:p>
          <a:p>
            <a:pPr algn="ctr"/>
            <a:r>
              <a:rPr lang="en-US" sz="4000" dirty="0" smtClean="0">
                <a:latin typeface="Agency FB" pitchFamily="34" charset="0"/>
              </a:rPr>
              <a:t>Please try again</a:t>
            </a:r>
            <a:endParaRPr lang="en-US" sz="4000" dirty="0">
              <a:latin typeface="Agency FB" pitchFamily="34" charset="0"/>
            </a:endParaRPr>
          </a:p>
        </p:txBody>
      </p:sp>
      <p:pic>
        <p:nvPicPr>
          <p:cNvPr id="6" name="Wrong answer Sound Effect.wav">
            <a:hlinkClick r:id="" action="ppaction://media"/>
          </p:cNvPr>
          <p:cNvPicPr>
            <a:picLocks noRot="1" noChangeAspect="1"/>
          </p:cNvPicPr>
          <p:nvPr>
            <a:wavAudioFile r:embed="rId1" name="Wrong answer Sound Effect.wav"/>
          </p:nvPr>
        </p:nvPicPr>
        <p:blipFill>
          <a:blip r:embed="rId3" cstate="print"/>
          <a:stretch>
            <a:fillRect/>
          </a:stretch>
        </p:blipFill>
        <p:spPr>
          <a:xfrm>
            <a:off x="8305800" y="304800"/>
            <a:ext cx="565655" cy="838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Multiply 7">
            <a:hlinkClick r:id="rId4" action="ppaction://hlinksldjump"/>
          </p:cNvPr>
          <p:cNvSpPr/>
          <p:nvPr/>
        </p:nvSpPr>
        <p:spPr>
          <a:xfrm>
            <a:off x="8305800" y="6172200"/>
            <a:ext cx="609600" cy="533400"/>
          </a:xfrm>
          <a:prstGeom prst="mathMultiply">
            <a:avLst/>
          </a:prstGeom>
          <a:solidFill>
            <a:srgbClr val="FF0000"/>
          </a:solidFill>
          <a:ln/>
          <a:effectLst>
            <a:outerShdw blurRad="76200" dist="12700" dir="2700000" sy="-23000" kx="-800400" algn="bl" rotWithShape="0">
              <a:prstClr val="black">
                <a:alpha val="2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
        <p:nvSpPr>
          <p:cNvPr id="10" name="Action Button: Home 9">
            <a:hlinkClick r:id="rId5" action="ppaction://hlinksldjump" highlightClick="1"/>
          </p:cNvPr>
          <p:cNvSpPr/>
          <p:nvPr/>
        </p:nvSpPr>
        <p:spPr>
          <a:xfrm>
            <a:off x="3581400" y="5791200"/>
            <a:ext cx="2362200" cy="914400"/>
          </a:xfrm>
          <a:prstGeom prst="actionButtonHome">
            <a:avLst/>
          </a:prstGeom>
          <a:solidFill>
            <a:schemeClr val="bg1"/>
          </a:solidFill>
          <a:ln>
            <a:solidFill>
              <a:schemeClr val="tx1"/>
            </a:solidFill>
          </a:ln>
          <a:effectLst>
            <a:glow rad="228600">
              <a:srgbClr val="33CCFF">
                <a:alpha val="40000"/>
              </a:srgbClr>
            </a:glow>
          </a:effectLst>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effectLst>
                <a:glow rad="101600">
                  <a:srgbClr val="33CCFF">
                    <a:alpha val="60000"/>
                  </a:srgbClr>
                </a:glow>
              </a:effectLst>
            </a:endParaRPr>
          </a:p>
        </p:txBody>
      </p:sp>
      <p:sp>
        <p:nvSpPr>
          <p:cNvPr id="11" name="TextBox 10"/>
          <p:cNvSpPr txBox="1"/>
          <p:nvPr/>
        </p:nvSpPr>
        <p:spPr>
          <a:xfrm>
            <a:off x="5029200" y="5791200"/>
            <a:ext cx="914400" cy="646331"/>
          </a:xfrm>
          <a:prstGeom prst="rect">
            <a:avLst/>
          </a:prstGeom>
          <a:noFill/>
        </p:spPr>
        <p:txBody>
          <a:bodyPr wrap="square" rtlCol="0">
            <a:spAutoFit/>
          </a:bodyPr>
          <a:lstStyle/>
          <a:p>
            <a:pPr algn="ctr"/>
            <a:r>
              <a:rPr lang="en-GB" sz="3600" b="1" dirty="0" smtClean="0">
                <a:solidFill>
                  <a:srgbClr val="FF0000"/>
                </a:solidFill>
                <a:latin typeface="Agency FB" pitchFamily="34" charset="0"/>
              </a:rPr>
              <a:t>QUIZ</a:t>
            </a:r>
            <a:endParaRPr lang="en-GB" sz="3600" b="1" dirty="0">
              <a:solidFill>
                <a:srgbClr val="FF0000"/>
              </a:solidFill>
              <a:latin typeface="Agency FB" pitchFamily="34" charset="0"/>
            </a:endParaRPr>
          </a:p>
        </p:txBody>
      </p:sp>
    </p:spTree>
  </p:cSld>
  <p:clrMapOvr>
    <a:masterClrMapping/>
  </p:clrMapOvr>
  <p:transition advClick="0">
    <p:comb/>
    <p:sndAc>
      <p:stSnd>
        <p:snd r:embed="rId1" name="Wrong answer Sound Effect.wav"/>
      </p:stSnd>
    </p:sndAc>
  </p:transition>
  <p:timing>
    <p:tnLst>
      <p:par>
        <p:cTn id="1" dur="indefinite" restart="never" nodeType="tmRoot">
          <p:childTnLst>
            <p:audio>
              <p:cMediaNode>
                <p:cTn id="2"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447800" y="0"/>
            <a:ext cx="6172200" cy="707886"/>
          </a:xfrm>
          <a:prstGeom prst="rect">
            <a:avLst/>
          </a:prstGeom>
          <a:noFill/>
        </p:spPr>
        <p:txBody>
          <a:bodyPr wrap="square" rtlCol="0">
            <a:spAutoFit/>
          </a:bodyPr>
          <a:lstStyle/>
          <a:p>
            <a:pPr algn="ctr"/>
            <a:r>
              <a:rPr lang="en-GB" sz="40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rPr>
              <a:t>BASIC AUTOMOTIVE ENGINE PARTS </a:t>
            </a:r>
            <a:endParaRPr lang="en-GB" sz="40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ndParaRPr>
          </a:p>
        </p:txBody>
      </p:sp>
      <p:sp>
        <p:nvSpPr>
          <p:cNvPr id="3" name="Rectangle 2"/>
          <p:cNvSpPr/>
          <p:nvPr/>
        </p:nvSpPr>
        <p:spPr>
          <a:xfrm>
            <a:off x="3276601" y="914400"/>
            <a:ext cx="2945037" cy="2400657"/>
          </a:xfrm>
          <a:prstGeom prst="rect">
            <a:avLst/>
          </a:prstGeom>
          <a:noFill/>
        </p:spPr>
        <p:txBody>
          <a:bodyPr wrap="none" lIns="91440" tIns="45720" rIns="91440" bIns="45720">
            <a:spAutoFit/>
          </a:bodyPr>
          <a:lstStyle/>
          <a:p>
            <a:pPr algn="ctr"/>
            <a:r>
              <a:rPr lang="en-US" sz="15000" b="1" cap="none" spc="0" dirty="0" smtClean="0">
                <a:ln w="57150" cmpd="sng">
                  <a:solidFill>
                    <a:srgbClr val="FF0000"/>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glow rad="101600">
                    <a:schemeClr val="accent3">
                      <a:satMod val="175000"/>
                      <a:alpha val="40000"/>
                    </a:schemeClr>
                  </a:glow>
                  <a:outerShdw blurRad="38100" dist="38100" dir="2700000" algn="tl">
                    <a:srgbClr val="000000">
                      <a:alpha val="43137"/>
                    </a:srgbClr>
                  </a:outerShdw>
                </a:effectLst>
                <a:latin typeface="Agency FB" pitchFamily="34" charset="0"/>
              </a:rPr>
              <a:t>EXIT</a:t>
            </a:r>
          </a:p>
        </p:txBody>
      </p:sp>
      <p:sp>
        <p:nvSpPr>
          <p:cNvPr id="4" name="Rectangle 3"/>
          <p:cNvSpPr/>
          <p:nvPr/>
        </p:nvSpPr>
        <p:spPr>
          <a:xfrm>
            <a:off x="5257800" y="4114800"/>
            <a:ext cx="3124200" cy="1143000"/>
          </a:xfrm>
          <a:prstGeom prst="rect">
            <a:avLst/>
          </a:prstGeom>
          <a:solidFill>
            <a:srgbClr val="FF0000"/>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60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rPr>
              <a:t>EXIT.</a:t>
            </a:r>
            <a:endParaRPr lang="en-US" sz="60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ndParaRPr>
          </a:p>
        </p:txBody>
      </p:sp>
      <p:sp>
        <p:nvSpPr>
          <p:cNvPr id="5" name="Rectangle 4">
            <a:hlinkClick r:id="rId3" action="ppaction://hlinksldjump"/>
          </p:cNvPr>
          <p:cNvSpPr/>
          <p:nvPr/>
        </p:nvSpPr>
        <p:spPr>
          <a:xfrm>
            <a:off x="1066800" y="4114800"/>
            <a:ext cx="3124200" cy="1143000"/>
          </a:xfrm>
          <a:prstGeom prst="rect">
            <a:avLst/>
          </a:prstGeom>
          <a:solidFill>
            <a:srgbClr val="00B0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3600" b="1" dirty="0" smtClean="0">
                <a:latin typeface="Agency FB" pitchFamily="34" charset="0"/>
              </a:rPr>
              <a:t>Return to home page.</a:t>
            </a:r>
            <a:endParaRPr lang="en-US" sz="3600" b="1" dirty="0">
              <a:latin typeface="Agency FB" pitchFamily="34" charset="0"/>
            </a:endParaRPr>
          </a:p>
        </p:txBody>
      </p:sp>
      <p:sp>
        <p:nvSpPr>
          <p:cNvPr id="6" name="Action Button: End 5">
            <a:hlinkClick r:id="" action="ppaction://hlinkshowjump?jump=endshow" highlightClick="1"/>
          </p:cNvPr>
          <p:cNvSpPr/>
          <p:nvPr/>
        </p:nvSpPr>
        <p:spPr>
          <a:xfrm>
            <a:off x="5257800" y="4114800"/>
            <a:ext cx="3124200" cy="1143000"/>
          </a:xfrm>
          <a:prstGeom prst="actionButtonEnd">
            <a:avLst/>
          </a:prstGeom>
          <a:solidFill>
            <a:schemeClr val="accent1">
              <a:alpha val="0"/>
            </a:scheme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advClick="0">
    <p:newsflash/>
  </p:transition>
  <p:timing>
    <p:tnLst>
      <p:par>
        <p:cT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724</TotalTime>
  <Words>804</Words>
  <Application>Microsoft Office PowerPoint</Application>
  <PresentationFormat>On-screen Show (4:3)</PresentationFormat>
  <Paragraphs>161</Paragraphs>
  <Slides>19</Slides>
  <Notes>7</Notes>
  <HiddenSlides>0</HiddenSlides>
  <MMClips>5</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Technic</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terms:modified xsi:type="dcterms:W3CDTF">2011-01-28T12:31:56Z</dcterms:modified>
</cp:coreProperties>
</file>